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73" r:id="rId2"/>
    <p:sldId id="259" r:id="rId3"/>
    <p:sldId id="272" r:id="rId4"/>
    <p:sldId id="260" r:id="rId5"/>
    <p:sldId id="277" r:id="rId6"/>
    <p:sldId id="275" r:id="rId7"/>
    <p:sldId id="269" r:id="rId8"/>
    <p:sldId id="276" r:id="rId9"/>
    <p:sldId id="270" r:id="rId10"/>
    <p:sldId id="261" r:id="rId11"/>
    <p:sldId id="262" r:id="rId12"/>
    <p:sldId id="264" r:id="rId13"/>
    <p:sldId id="266" r:id="rId14"/>
    <p:sldId id="267" r:id="rId15"/>
    <p:sldId id="268" r:id="rId16"/>
    <p:sldId id="265" r:id="rId17"/>
    <p:sldId id="258" r:id="rId18"/>
    <p:sldId id="278" r:id="rId19"/>
    <p:sldId id="271" r:id="rId20"/>
    <p:sldId id="279" r:id="rId21"/>
  </p:sldIdLst>
  <p:sldSz cx="104521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CA513"/>
    <a:srgbClr val="6CDF12"/>
    <a:srgbClr val="218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5703" autoAdjust="0"/>
  </p:normalViewPr>
  <p:slideViewPr>
    <p:cSldViewPr snapToGrid="0">
      <p:cViewPr varScale="1">
        <p:scale>
          <a:sx n="103" d="100"/>
          <a:sy n="103" d="100"/>
        </p:scale>
        <p:origin x="-104" y="-120"/>
      </p:cViewPr>
      <p:guideLst>
        <p:guide orient="horz" pos="2160"/>
        <p:guide pos="329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Williamfarnum:Desktop:Surrounding%20town%20recycling%20precentages%2020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Williamfarnum:Desktop:Surrounding%20town%20recycling%20precentages%20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0732939632546"/>
          <c:y val="0.1423609080522"/>
          <c:w val="0.319474819553806"/>
          <c:h val="0.816435583005976"/>
        </c:manualLayout>
      </c:layout>
      <c:pieChart>
        <c:varyColors val="1"/>
        <c:ser>
          <c:idx val="0"/>
          <c:order val="0"/>
          <c:dLbls>
            <c:spPr>
              <a:noFill/>
              <a:ln>
                <a:noFill/>
              </a:ln>
              <a:effectLst/>
            </c:sp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Sheet1!$A$92:$A$102</c:f>
              <c:strCache>
                <c:ptCount val="11"/>
                <c:pt idx="0">
                  <c:v>1.4% Misc. Inorganic 14.84 Tons</c:v>
                </c:pt>
                <c:pt idx="1">
                  <c:v>1.5% Other  15.9 Tons</c:v>
                </c:pt>
                <c:pt idx="2">
                  <c:v>3.1% Rubber and Leather 32.86 Tons</c:v>
                </c:pt>
                <c:pt idx="3">
                  <c:v>4.2% Glass 44.52 Tons</c:v>
                </c:pt>
                <c:pt idx="4">
                  <c:v>5.8% Textiles 61.48 Tons</c:v>
                </c:pt>
                <c:pt idx="5">
                  <c:v>6.2% Wood 65.75 Tons</c:v>
                </c:pt>
                <c:pt idx="6">
                  <c:v>8.8% Metals 93.28 Tons</c:v>
                </c:pt>
                <c:pt idx="7">
                  <c:v>12.1% Yard Trimmings 128.26 Tons*</c:v>
                </c:pt>
                <c:pt idx="8">
                  <c:v>12.2% Plastic 129.32 Tons</c:v>
                </c:pt>
                <c:pt idx="9">
                  <c:v>21.6%Food 228.96 Tons</c:v>
                </c:pt>
                <c:pt idx="10">
                  <c:v>23.1% Paper and OCC 244.86 Tons</c:v>
                </c:pt>
              </c:strCache>
            </c:strRef>
          </c:cat>
          <c:val>
            <c:numRef>
              <c:f>Sheet1!$B$92:$B$102</c:f>
              <c:numCache>
                <c:formatCode>0.00%</c:formatCode>
                <c:ptCount val="11"/>
                <c:pt idx="0">
                  <c:v>0.014</c:v>
                </c:pt>
                <c:pt idx="1">
                  <c:v>0.015</c:v>
                </c:pt>
                <c:pt idx="2">
                  <c:v>0.031</c:v>
                </c:pt>
                <c:pt idx="3">
                  <c:v>0.042</c:v>
                </c:pt>
                <c:pt idx="4">
                  <c:v>0.058</c:v>
                </c:pt>
                <c:pt idx="5">
                  <c:v>0.062</c:v>
                </c:pt>
                <c:pt idx="6">
                  <c:v>0.088</c:v>
                </c:pt>
                <c:pt idx="7">
                  <c:v>0.121</c:v>
                </c:pt>
                <c:pt idx="8">
                  <c:v>0.122</c:v>
                </c:pt>
                <c:pt idx="9">
                  <c:v>0.216</c:v>
                </c:pt>
                <c:pt idx="10">
                  <c:v>0.231</c:v>
                </c:pt>
              </c:numCache>
            </c:numRef>
          </c:val>
          <c:extLst xmlns:c16r2="http://schemas.microsoft.com/office/drawing/2015/06/chart">
            <c:ext xmlns:c16="http://schemas.microsoft.com/office/drawing/2014/chart" uri="{C3380CC4-5D6E-409C-BE32-E72D297353CC}">
              <c16:uniqueId val="{00000000-72FC-5D40-9F93-3301D673BE4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7445752073601"/>
          <c:y val="0.0544225721784777"/>
          <c:w val="0.348854887591136"/>
          <c:h val="0.700685820335991"/>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doughnutChart>
        <c:varyColors val="1"/>
        <c:ser>
          <c:idx val="0"/>
          <c:order val="0"/>
          <c:dPt>
            <c:idx val="0"/>
            <c:bubble3D val="0"/>
            <c:spPr>
              <a:solidFill>
                <a:schemeClr val="accent4">
                  <a:lumMod val="40000"/>
                  <a:lumOff val="60000"/>
                </a:schemeClr>
              </a:solidFill>
            </c:spPr>
          </c:dPt>
          <c:dPt>
            <c:idx val="1"/>
            <c:bubble3D val="0"/>
            <c:spPr>
              <a:solidFill>
                <a:schemeClr val="accent1">
                  <a:lumMod val="20000"/>
                  <a:lumOff val="80000"/>
                  <a:alpha val="75000"/>
                </a:schemeClr>
              </a:solidFill>
            </c:spPr>
          </c:dPt>
          <c:dPt>
            <c:idx val="2"/>
            <c:bubble3D val="0"/>
            <c:spPr>
              <a:solidFill>
                <a:srgbClr val="218424">
                  <a:alpha val="78000"/>
                </a:srgbClr>
              </a:solidFill>
            </c:spPr>
          </c:dPt>
          <c:dPt>
            <c:idx val="3"/>
            <c:bubble3D val="0"/>
            <c:spPr>
              <a:gradFill flip="none" rotWithShape="1">
                <a:gsLst>
                  <a:gs pos="85000">
                    <a:schemeClr val="accent5">
                      <a:lumMod val="75000"/>
                    </a:schemeClr>
                  </a:gs>
                  <a:gs pos="100000">
                    <a:srgbClr val="FFFFFF"/>
                  </a:gs>
                </a:gsLst>
                <a:path path="circle">
                  <a:fillToRect l="100000" t="100000"/>
                </a:path>
                <a:tileRect r="-100000" b="-100000"/>
              </a:gradFill>
            </c:spPr>
          </c:dPt>
          <c:dPt>
            <c:idx val="4"/>
            <c:bubble3D val="0"/>
            <c:spPr>
              <a:solidFill>
                <a:srgbClr val="6CDF12"/>
              </a:solidFill>
            </c:spPr>
          </c:dPt>
          <c:dLbls>
            <c:dLbl>
              <c:idx val="2"/>
              <c:layout>
                <c:manualLayout>
                  <c:x val="-0.125570956027757"/>
                  <c:y val="-0.12001630866028"/>
                </c:manualLayout>
              </c:layout>
              <c:tx>
                <c:rich>
                  <a:bodyPr/>
                  <a:lstStyle/>
                  <a:p>
                    <a:r>
                      <a:rPr lang="en-US" dirty="0">
                        <a:solidFill>
                          <a:srgbClr val="218424"/>
                        </a:solidFill>
                      </a:rPr>
                      <a:t>44.53</a:t>
                    </a:r>
                  </a:p>
                </c:rich>
              </c:tx>
              <c:showLegendKey val="0"/>
              <c:showVal val="1"/>
              <c:showCatName val="0"/>
              <c:showSerName val="0"/>
              <c:showPercent val="0"/>
              <c:showBubbleSize val="0"/>
            </c:dLbl>
            <c:dLbl>
              <c:idx val="3"/>
              <c:layout>
                <c:manualLayout>
                  <c:x val="-0.0182648401826484"/>
                  <c:y val="-0.140573169915809"/>
                </c:manualLayout>
              </c:layout>
              <c:spPr/>
              <c:txPr>
                <a:bodyPr/>
                <a:lstStyle/>
                <a:p>
                  <a:pPr>
                    <a:defRPr>
                      <a:solidFill>
                        <a:srgbClr val="6CA513"/>
                      </a:solidFill>
                    </a:defRPr>
                  </a:pPr>
                  <a:endParaRPr lang="en-US"/>
                </a:p>
              </c:txPr>
              <c:showLegendKey val="0"/>
              <c:showVal val="1"/>
              <c:showCatName val="0"/>
              <c:showSerName val="0"/>
              <c:showPercent val="0"/>
              <c:showBubbleSize val="0"/>
            </c:dLbl>
            <c:dLbl>
              <c:idx val="4"/>
              <c:layout>
                <c:manualLayout>
                  <c:x val="0.095890231186855"/>
                  <c:y val="-0.135471048351185"/>
                </c:manualLayout>
              </c:layout>
              <c:spPr/>
              <c:txPr>
                <a:bodyPr/>
                <a:lstStyle/>
                <a:p>
                  <a:pPr>
                    <a:defRPr>
                      <a:solidFill>
                        <a:srgbClr val="6CDF12"/>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1"/>
          </c:dLbls>
          <c:cat>
            <c:strRef>
              <c:f>Sheet1!$A$3:$A$7</c:f>
              <c:strCache>
                <c:ptCount val="5"/>
                <c:pt idx="0">
                  <c:v>MSW 70%</c:v>
                </c:pt>
                <c:pt idx="1">
                  <c:v>DEMO 23%</c:v>
                </c:pt>
                <c:pt idx="2">
                  <c:v>GLASS 3%</c:v>
                </c:pt>
                <c:pt idx="3">
                  <c:v>OCC 3%</c:v>
                </c:pt>
                <c:pt idx="4">
                  <c:v>ALUM and Tin &lt;1%</c:v>
                </c:pt>
              </c:strCache>
            </c:strRef>
          </c:cat>
          <c:val>
            <c:numRef>
              <c:f>Sheet1!$B$3:$B$7</c:f>
              <c:numCache>
                <c:formatCode>General</c:formatCode>
                <c:ptCount val="5"/>
                <c:pt idx="0">
                  <c:v>973.3499999999998</c:v>
                </c:pt>
                <c:pt idx="1">
                  <c:v>323.73</c:v>
                </c:pt>
                <c:pt idx="2">
                  <c:v>44.53</c:v>
                </c:pt>
                <c:pt idx="3">
                  <c:v>37.53</c:v>
                </c:pt>
                <c:pt idx="4">
                  <c:v>3.88</c:v>
                </c:pt>
              </c:numCache>
            </c:numRef>
          </c:val>
        </c:ser>
        <c:dLbls>
          <c:showLegendKey val="0"/>
          <c:showVal val="0"/>
          <c:showCatName val="0"/>
          <c:showSerName val="0"/>
          <c:showPercent val="0"/>
          <c:showBubbleSize val="0"/>
          <c:showLeaderLines val="1"/>
        </c:dLbls>
        <c:firstSliceAng val="0"/>
        <c:holeSize val="50"/>
      </c:doughnut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969954797317"/>
          <c:y val="0.0257352941176471"/>
          <c:w val="0.772696954547348"/>
          <c:h val="0.92950990041686"/>
        </c:manualLayout>
      </c:layout>
      <c:barChart>
        <c:barDir val="bar"/>
        <c:grouping val="clustered"/>
        <c:varyColors val="0"/>
        <c:ser>
          <c:idx val="0"/>
          <c:order val="0"/>
          <c:tx>
            <c:strRef>
              <c:f>Sheet1!$E$44</c:f>
              <c:strCache>
                <c:ptCount val="1"/>
                <c:pt idx="0">
                  <c:v>TS Hauling Services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Sheet1!$D$45:$D$51</c:f>
              <c:strCache>
                <c:ptCount val="7"/>
                <c:pt idx="0">
                  <c:v>  year</c:v>
                </c:pt>
                <c:pt idx="1">
                  <c:v>2018</c:v>
                </c:pt>
                <c:pt idx="2">
                  <c:v>2019</c:v>
                </c:pt>
                <c:pt idx="3">
                  <c:v>2020</c:v>
                </c:pt>
                <c:pt idx="4">
                  <c:v>2021</c:v>
                </c:pt>
                <c:pt idx="5">
                  <c:v>2022</c:v>
                </c:pt>
                <c:pt idx="6">
                  <c:v>2023</c:v>
                </c:pt>
              </c:strCache>
            </c:strRef>
          </c:cat>
          <c:val>
            <c:numRef>
              <c:f>Sheet1!$E$45:$E$51</c:f>
              <c:numCache>
                <c:formatCode>_(* #,##0.00_);_(* \(#,##0.00\);_(* "-"??_);_(@_)</c:formatCode>
                <c:ptCount val="7"/>
                <c:pt idx="1">
                  <c:v>108855.91</c:v>
                </c:pt>
                <c:pt idx="2">
                  <c:v>138855.27</c:v>
                </c:pt>
                <c:pt idx="3">
                  <c:v>153878.71</c:v>
                </c:pt>
                <c:pt idx="4">
                  <c:v>156810.0</c:v>
                </c:pt>
                <c:pt idx="5" formatCode="#,##0">
                  <c:v>163082.4</c:v>
                </c:pt>
                <c:pt idx="6" formatCode="#,##0.00">
                  <c:v>169605.69</c:v>
                </c:pt>
              </c:numCache>
            </c:numRef>
          </c:val>
          <c:extLst xmlns:c16r2="http://schemas.microsoft.com/office/drawing/2015/06/chart">
            <c:ext xmlns:c16="http://schemas.microsoft.com/office/drawing/2014/chart" uri="{C3380CC4-5D6E-409C-BE32-E72D297353CC}">
              <c16:uniqueId val="{00000000-02EA-9441-8B6E-2D50C416474E}"/>
            </c:ext>
          </c:extLst>
        </c:ser>
        <c:ser>
          <c:idx val="1"/>
          <c:order val="1"/>
          <c:tx>
            <c:strRef>
              <c:f>Sheet1!$F$44</c:f>
              <c:strCache>
                <c:ptCount val="1"/>
                <c:pt idx="0">
                  <c:v>total cost</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Sheet1!$D$45:$D$51</c:f>
              <c:strCache>
                <c:ptCount val="7"/>
                <c:pt idx="0">
                  <c:v>  year</c:v>
                </c:pt>
                <c:pt idx="1">
                  <c:v>2018</c:v>
                </c:pt>
                <c:pt idx="2">
                  <c:v>2019</c:v>
                </c:pt>
                <c:pt idx="3">
                  <c:v>2020</c:v>
                </c:pt>
                <c:pt idx="4">
                  <c:v>2021</c:v>
                </c:pt>
                <c:pt idx="5">
                  <c:v>2022</c:v>
                </c:pt>
                <c:pt idx="6">
                  <c:v>2023</c:v>
                </c:pt>
              </c:strCache>
            </c:strRef>
          </c:cat>
          <c:val>
            <c:numRef>
              <c:f>Sheet1!$F$45:$F$51</c:f>
              <c:numCache>
                <c:formatCode>#,##0</c:formatCode>
                <c:ptCount val="7"/>
                <c:pt idx="1">
                  <c:v>248660.0</c:v>
                </c:pt>
                <c:pt idx="2">
                  <c:v>272878.0</c:v>
                </c:pt>
                <c:pt idx="3">
                  <c:v>295339.0</c:v>
                </c:pt>
                <c:pt idx="4">
                  <c:v>336468.0</c:v>
                </c:pt>
                <c:pt idx="5" formatCode="#,##0.00">
                  <c:v>349926.72</c:v>
                </c:pt>
                <c:pt idx="6" formatCode="#,##0.00">
                  <c:v>363923.77</c:v>
                </c:pt>
              </c:numCache>
            </c:numRef>
          </c:val>
          <c:extLst xmlns:c16r2="http://schemas.microsoft.com/office/drawing/2015/06/chart">
            <c:ext xmlns:c16="http://schemas.microsoft.com/office/drawing/2014/chart" uri="{C3380CC4-5D6E-409C-BE32-E72D297353CC}">
              <c16:uniqueId val="{00000001-02EA-9441-8B6E-2D50C416474E}"/>
            </c:ext>
          </c:extLst>
        </c:ser>
        <c:ser>
          <c:idx val="2"/>
          <c:order val="2"/>
          <c:tx>
            <c:strRef>
              <c:f>Sheet1!$G$44</c:f>
              <c:strCache>
                <c:ptCount val="1"/>
                <c:pt idx="0">
                  <c:v>labor</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Sheet1!$D$45:$D$51</c:f>
              <c:strCache>
                <c:ptCount val="7"/>
                <c:pt idx="0">
                  <c:v>  year</c:v>
                </c:pt>
                <c:pt idx="1">
                  <c:v>2018</c:v>
                </c:pt>
                <c:pt idx="2">
                  <c:v>2019</c:v>
                </c:pt>
                <c:pt idx="3">
                  <c:v>2020</c:v>
                </c:pt>
                <c:pt idx="4">
                  <c:v>2021</c:v>
                </c:pt>
                <c:pt idx="5">
                  <c:v>2022</c:v>
                </c:pt>
                <c:pt idx="6">
                  <c:v>2023</c:v>
                </c:pt>
              </c:strCache>
            </c:strRef>
          </c:cat>
          <c:val>
            <c:numRef>
              <c:f>Sheet1!$G$45:$G$51</c:f>
              <c:numCache>
                <c:formatCode>#,##0</c:formatCode>
                <c:ptCount val="7"/>
                <c:pt idx="1">
                  <c:v>129274.0</c:v>
                </c:pt>
                <c:pt idx="2">
                  <c:v>119137.0</c:v>
                </c:pt>
                <c:pt idx="3">
                  <c:v>129274.0</c:v>
                </c:pt>
                <c:pt idx="4">
                  <c:v>154328.0</c:v>
                </c:pt>
                <c:pt idx="5" formatCode="#,##0.00">
                  <c:v>160501.12</c:v>
                </c:pt>
                <c:pt idx="6" formatCode="#,##0.00">
                  <c:v>166921.16</c:v>
                </c:pt>
              </c:numCache>
            </c:numRef>
          </c:val>
          <c:extLst xmlns:c16r2="http://schemas.microsoft.com/office/drawing/2015/06/chart">
            <c:ext xmlns:c16="http://schemas.microsoft.com/office/drawing/2014/chart" uri="{C3380CC4-5D6E-409C-BE32-E72D297353CC}">
              <c16:uniqueId val="{00000002-02EA-9441-8B6E-2D50C416474E}"/>
            </c:ext>
          </c:extLst>
        </c:ser>
        <c:ser>
          <c:idx val="3"/>
          <c:order val="3"/>
          <c:tx>
            <c:strRef>
              <c:f>Sheet1!$H$44</c:f>
              <c:strCache>
                <c:ptCount val="1"/>
                <c:pt idx="0">
                  <c:v>all other costs</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Sheet1!$D$45:$D$51</c:f>
              <c:strCache>
                <c:ptCount val="7"/>
                <c:pt idx="0">
                  <c:v>  year</c:v>
                </c:pt>
                <c:pt idx="1">
                  <c:v>2018</c:v>
                </c:pt>
                <c:pt idx="2">
                  <c:v>2019</c:v>
                </c:pt>
                <c:pt idx="3">
                  <c:v>2020</c:v>
                </c:pt>
                <c:pt idx="4">
                  <c:v>2021</c:v>
                </c:pt>
                <c:pt idx="5">
                  <c:v>2022</c:v>
                </c:pt>
                <c:pt idx="6">
                  <c:v>2023</c:v>
                </c:pt>
              </c:strCache>
            </c:strRef>
          </c:cat>
          <c:val>
            <c:numRef>
              <c:f>Sheet1!$H$45:$H$51</c:f>
              <c:numCache>
                <c:formatCode>#,##0</c:formatCode>
                <c:ptCount val="7"/>
                <c:pt idx="1">
                  <c:v>24149.0</c:v>
                </c:pt>
                <c:pt idx="2">
                  <c:v>14885.0</c:v>
                </c:pt>
                <c:pt idx="3">
                  <c:v>12186.0</c:v>
                </c:pt>
                <c:pt idx="4">
                  <c:v>25330.0</c:v>
                </c:pt>
                <c:pt idx="5" formatCode="#,##0.00">
                  <c:v>26343.2</c:v>
                </c:pt>
                <c:pt idx="6" formatCode="#,##0.00">
                  <c:v>27396.93</c:v>
                </c:pt>
              </c:numCache>
            </c:numRef>
          </c:val>
          <c:extLst xmlns:c16r2="http://schemas.microsoft.com/office/drawing/2015/06/chart">
            <c:ext xmlns:c16="http://schemas.microsoft.com/office/drawing/2014/chart" uri="{C3380CC4-5D6E-409C-BE32-E72D297353CC}">
              <c16:uniqueId val="{00000003-02EA-9441-8B6E-2D50C416474E}"/>
            </c:ext>
          </c:extLst>
        </c:ser>
        <c:dLbls>
          <c:showLegendKey val="0"/>
          <c:showVal val="0"/>
          <c:showCatName val="0"/>
          <c:showSerName val="0"/>
          <c:showPercent val="0"/>
          <c:showBubbleSize val="0"/>
        </c:dLbls>
        <c:gapWidth val="150"/>
        <c:axId val="-2143725896"/>
        <c:axId val="-2143713640"/>
      </c:barChart>
      <c:valAx>
        <c:axId val="-2143713640"/>
        <c:scaling>
          <c:orientation val="minMax"/>
        </c:scaling>
        <c:delete val="0"/>
        <c:axPos val="b"/>
        <c:majorGridlines/>
        <c:numFmt formatCode="_(* #,##0.00_);_(* \(#,##0.00\);_(* &quot;-&quot;??_);_(@_)" sourceLinked="1"/>
        <c:majorTickMark val="out"/>
        <c:minorTickMark val="none"/>
        <c:tickLblPos val="nextTo"/>
        <c:crossAx val="-2143725896"/>
        <c:crosses val="autoZero"/>
        <c:crossBetween val="between"/>
      </c:valAx>
      <c:catAx>
        <c:axId val="-2143725896"/>
        <c:scaling>
          <c:orientation val="minMax"/>
        </c:scaling>
        <c:delete val="0"/>
        <c:axPos val="l"/>
        <c:numFmt formatCode="General" sourceLinked="0"/>
        <c:majorTickMark val="out"/>
        <c:minorTickMark val="none"/>
        <c:tickLblPos val="nextTo"/>
        <c:crossAx val="-2143713640"/>
        <c:crosses val="autoZero"/>
        <c:auto val="1"/>
        <c:lblAlgn val="ctr"/>
        <c:lblOffset val="100"/>
        <c:noMultiLvlLbl val="0"/>
      </c:catAx>
    </c:plotArea>
    <c:legend>
      <c:legendPos val="r"/>
      <c:layout>
        <c:manualLayout>
          <c:xMode val="edge"/>
          <c:yMode val="edge"/>
          <c:x val="0.00163917660254308"/>
          <c:y val="0.0"/>
          <c:w val="0.175391614729825"/>
          <c:h val="0.45676042129405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layout/>
      <c:overlay val="0"/>
    </c:title>
    <c:autoTitleDeleted val="0"/>
    <c:plotArea>
      <c:layout>
        <c:manualLayout>
          <c:layoutTarget val="inner"/>
          <c:xMode val="edge"/>
          <c:yMode val="edge"/>
          <c:x val="0.161408361551052"/>
          <c:y val="0.116707993022348"/>
          <c:w val="0.804781935125027"/>
          <c:h val="0.818420242283149"/>
        </c:manualLayout>
      </c:layout>
      <c:barChart>
        <c:barDir val="bar"/>
        <c:grouping val="clustered"/>
        <c:varyColors val="0"/>
        <c:ser>
          <c:idx val="0"/>
          <c:order val="0"/>
          <c:tx>
            <c:strRef>
              <c:f>Sheet1!$B$37</c:f>
              <c:strCache>
                <c:ptCount val="1"/>
              </c:strCache>
            </c:strRef>
          </c:tx>
          <c:invertIfNegative val="0"/>
          <c:dLbls>
            <c:dLbl>
              <c:idx val="0"/>
              <c:layout/>
              <c:tx>
                <c:rich>
                  <a:bodyPr/>
                  <a:lstStyle/>
                  <a:p>
                    <a:r>
                      <a:rPr lang="en-US" smtClean="0"/>
                      <a:t>$1,916</a:t>
                    </a:r>
                    <a:endParaRPr lang="en-US"/>
                  </a:p>
                </c:rich>
              </c:tx>
              <c:showLegendKey val="0"/>
              <c:showVal val="1"/>
              <c:showCatName val="0"/>
              <c:showSerName val="0"/>
              <c:showPercent val="0"/>
              <c:showBubbleSize val="0"/>
            </c:dLbl>
            <c:dLbl>
              <c:idx val="1"/>
              <c:layout/>
              <c:tx>
                <c:rich>
                  <a:bodyPr/>
                  <a:lstStyle/>
                  <a:p>
                    <a:r>
                      <a:rPr lang="en-US" smtClean="0"/>
                      <a:t>$3,900</a:t>
                    </a:r>
                    <a:endParaRPr lang="en-US"/>
                  </a:p>
                </c:rich>
              </c:tx>
              <c:showLegendKey val="0"/>
              <c:showVal val="1"/>
              <c:showCatName val="0"/>
              <c:showSerName val="0"/>
              <c:showPercent val="0"/>
              <c:showBubbleSize val="0"/>
            </c:dLbl>
            <c:dLbl>
              <c:idx val="2"/>
              <c:layout/>
              <c:tx>
                <c:rich>
                  <a:bodyPr/>
                  <a:lstStyle/>
                  <a:p>
                    <a:r>
                      <a:rPr lang="en-US" smtClean="0"/>
                      <a:t>$3,810</a:t>
                    </a:r>
                    <a:endParaRPr lang="en-US"/>
                  </a:p>
                </c:rich>
              </c:tx>
              <c:showLegendKey val="0"/>
              <c:showVal val="1"/>
              <c:showCatName val="0"/>
              <c:showSerName val="0"/>
              <c:showPercent val="0"/>
              <c:showBubbleSize val="0"/>
            </c:dLbl>
            <c:dLbl>
              <c:idx val="3"/>
              <c:layout/>
              <c:tx>
                <c:rich>
                  <a:bodyPr/>
                  <a:lstStyle/>
                  <a:p>
                    <a:r>
                      <a:rPr lang="en-US" smtClean="0"/>
                      <a:t>$12,863</a:t>
                    </a:r>
                    <a:endParaRPr lang="en-US"/>
                  </a:p>
                </c:rich>
              </c:tx>
              <c:showLegendKey val="0"/>
              <c:showVal val="1"/>
              <c:showCatName val="0"/>
              <c:showSerName val="0"/>
              <c:showPercent val="0"/>
              <c:showBubbleSize val="0"/>
            </c:dLbl>
            <c:dLbl>
              <c:idx val="4"/>
              <c:layout/>
              <c:tx>
                <c:rich>
                  <a:bodyPr/>
                  <a:lstStyle/>
                  <a:p>
                    <a:r>
                      <a:rPr lang="en-US" smtClean="0"/>
                      <a:t>$43,374</a:t>
                    </a:r>
                    <a:endParaRPr lang="en-US"/>
                  </a:p>
                </c:rich>
              </c:tx>
              <c:showLegendKey val="0"/>
              <c:showVal val="1"/>
              <c:showCatName val="0"/>
              <c:showSerName val="0"/>
              <c:showPercent val="0"/>
              <c:showBubbleSize val="0"/>
            </c:dLbl>
            <c:dLbl>
              <c:idx val="5"/>
              <c:layout/>
              <c:tx>
                <c:rich>
                  <a:bodyPr/>
                  <a:lstStyle/>
                  <a:p>
                    <a:r>
                      <a:rPr lang="en-US" smtClean="0"/>
                      <a:t>$100,202</a:t>
                    </a:r>
                    <a:endParaRPr lang="en-US"/>
                  </a:p>
                </c:rich>
              </c:tx>
              <c:showLegendKey val="0"/>
              <c:showVal val="1"/>
              <c:showCatName val="0"/>
              <c:showSerName val="0"/>
              <c:showPercent val="0"/>
              <c:showBubbleSize val="0"/>
            </c:dLbl>
            <c:dLbl>
              <c:idx val="6"/>
              <c:layout/>
              <c:tx>
                <c:rich>
                  <a:bodyPr/>
                  <a:lstStyle/>
                  <a:p>
                    <a:r>
                      <a:rPr lang="en-US" smtClean="0"/>
                      <a:t>$129,274</a:t>
                    </a:r>
                    <a:endParaRPr lang="en-US"/>
                  </a:p>
                </c:rich>
              </c:tx>
              <c:showLegendKey val="0"/>
              <c:showVal val="1"/>
              <c:showCatName val="0"/>
              <c:showSerName val="0"/>
              <c:showPercent val="0"/>
              <c:showBubbleSize val="0"/>
            </c:dLbl>
            <c:txPr>
              <a:bodyPr/>
              <a:lstStyle/>
              <a:p>
                <a:pPr>
                  <a:defRPr sz="1600"/>
                </a:pPr>
                <a:endParaRPr lang="en-US"/>
              </a:p>
            </c:txPr>
            <c:showLegendKey val="0"/>
            <c:showVal val="1"/>
            <c:showCatName val="0"/>
            <c:showSerName val="0"/>
            <c:showPercent val="0"/>
            <c:showBubbleSize val="0"/>
            <c:showLeaderLines val="0"/>
          </c:dLbls>
          <c:cat>
            <c:strRef>
              <c:f>Sheet1!$A$38:$A$45</c:f>
              <c:strCache>
                <c:ptCount val="7"/>
                <c:pt idx="0">
                  <c:v>energy 1%</c:v>
                </c:pt>
                <c:pt idx="1">
                  <c:v>glass 1%</c:v>
                </c:pt>
                <c:pt idx="2">
                  <c:v>OCC 1%</c:v>
                </c:pt>
                <c:pt idx="3">
                  <c:v>engineer etc.4%</c:v>
                </c:pt>
                <c:pt idx="4">
                  <c:v>Demo 15%</c:v>
                </c:pt>
                <c:pt idx="5">
                  <c:v>MSW 34%</c:v>
                </c:pt>
                <c:pt idx="6">
                  <c:v>labor 44%</c:v>
                </c:pt>
              </c:strCache>
            </c:strRef>
          </c:cat>
          <c:val>
            <c:numRef>
              <c:f>Sheet1!$B$38:$B$45</c:f>
              <c:numCache>
                <c:formatCode>#,##0</c:formatCode>
                <c:ptCount val="8"/>
                <c:pt idx="0">
                  <c:v>1916.0</c:v>
                </c:pt>
                <c:pt idx="1">
                  <c:v>3900.0</c:v>
                </c:pt>
                <c:pt idx="2">
                  <c:v>3810.0</c:v>
                </c:pt>
                <c:pt idx="3">
                  <c:v>12863.0</c:v>
                </c:pt>
                <c:pt idx="4">
                  <c:v>43374.0</c:v>
                </c:pt>
                <c:pt idx="5">
                  <c:v>100202.0</c:v>
                </c:pt>
                <c:pt idx="6">
                  <c:v>129274.0</c:v>
                </c:pt>
              </c:numCache>
            </c:numRef>
          </c:val>
        </c:ser>
        <c:dLbls>
          <c:showLegendKey val="0"/>
          <c:showVal val="0"/>
          <c:showCatName val="0"/>
          <c:showSerName val="0"/>
          <c:showPercent val="0"/>
          <c:showBubbleSize val="0"/>
        </c:dLbls>
        <c:gapWidth val="150"/>
        <c:axId val="-2144188520"/>
        <c:axId val="-2144193800"/>
      </c:barChart>
      <c:catAx>
        <c:axId val="-2144188520"/>
        <c:scaling>
          <c:orientation val="minMax"/>
        </c:scaling>
        <c:delete val="0"/>
        <c:axPos val="l"/>
        <c:majorTickMark val="out"/>
        <c:minorTickMark val="none"/>
        <c:tickLblPos val="nextTo"/>
        <c:txPr>
          <a:bodyPr/>
          <a:lstStyle/>
          <a:p>
            <a:pPr>
              <a:defRPr sz="1600"/>
            </a:pPr>
            <a:endParaRPr lang="en-US"/>
          </a:p>
        </c:txPr>
        <c:crossAx val="-2144193800"/>
        <c:crosses val="autoZero"/>
        <c:auto val="1"/>
        <c:lblAlgn val="ctr"/>
        <c:lblOffset val="100"/>
        <c:noMultiLvlLbl val="0"/>
      </c:catAx>
      <c:valAx>
        <c:axId val="-2144193800"/>
        <c:scaling>
          <c:orientation val="minMax"/>
        </c:scaling>
        <c:delete val="0"/>
        <c:axPos val="b"/>
        <c:majorGridlines/>
        <c:numFmt formatCode="#,##0" sourceLinked="1"/>
        <c:majorTickMark val="out"/>
        <c:minorTickMark val="none"/>
        <c:tickLblPos val="nextTo"/>
        <c:crossAx val="-2144188520"/>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12/4/21</a:t>
            </a:fld>
            <a:endParaRPr lang="en-US"/>
          </a:p>
        </p:txBody>
      </p:sp>
      <p:sp>
        <p:nvSpPr>
          <p:cNvPr id="4" name="Slide Image Placeholder 3"/>
          <p:cNvSpPr>
            <a:spLocks noGrp="1" noRot="1" noChangeAspect="1"/>
          </p:cNvSpPr>
          <p:nvPr>
            <p:ph type="sldImg" idx="2"/>
          </p:nvPr>
        </p:nvSpPr>
        <p:spPr>
          <a:xfrm>
            <a:off x="1077913" y="1143000"/>
            <a:ext cx="47021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77824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143000"/>
            <a:ext cx="4702175" cy="3086100"/>
          </a:xfrm>
        </p:spPr>
      </p:sp>
      <p:sp>
        <p:nvSpPr>
          <p:cNvPr id="3" name="Notes Placeholder 2"/>
          <p:cNvSpPr>
            <a:spLocks noGrp="1"/>
          </p:cNvSpPr>
          <p:nvPr>
            <p:ph type="body" idx="1"/>
          </p:nvPr>
        </p:nvSpPr>
        <p:spPr/>
        <p:txBody>
          <a:bodyPr/>
          <a:lstStyle/>
          <a:p>
            <a:r>
              <a:rPr lang="en-US" dirty="0"/>
              <a:t>About 40% of Tamworth’s waste is estimated to be recyclable paper &amp; OCC, plastic, and glass. We currently only recycle 8 percent. </a:t>
            </a:r>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151819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143000"/>
            <a:ext cx="4702175" cy="3086100"/>
          </a:xfrm>
        </p:spPr>
      </p:sp>
      <p:sp>
        <p:nvSpPr>
          <p:cNvPr id="3" name="Notes Placeholder 2"/>
          <p:cNvSpPr>
            <a:spLocks noGrp="1"/>
          </p:cNvSpPr>
          <p:nvPr>
            <p:ph type="body" idx="1"/>
          </p:nvPr>
        </p:nvSpPr>
        <p:spPr/>
        <p:txBody>
          <a:bodyPr/>
          <a:lstStyle/>
          <a:p>
            <a:r>
              <a:rPr lang="en-US" dirty="0"/>
              <a:t>Consider talking about:                     	</a:t>
            </a:r>
            <a:r>
              <a:rPr lang="en-US" dirty="0">
                <a:solidFill>
                  <a:srgbClr val="FF0000"/>
                </a:solidFill>
              </a:rPr>
              <a:t>The C&amp;D Demo goes in a landfill</a:t>
            </a:r>
          </a:p>
          <a:p>
            <a:r>
              <a:rPr lang="en-US" dirty="0">
                <a:solidFill>
                  <a:srgbClr val="FF0000"/>
                </a:solidFill>
              </a:rPr>
              <a:t>			In 2020 numbers:</a:t>
            </a:r>
          </a:p>
          <a:p>
            <a:r>
              <a:rPr lang="en-US" dirty="0">
                <a:solidFill>
                  <a:srgbClr val="FF0000"/>
                </a:solidFill>
              </a:rPr>
              <a:t>			Total MSW</a:t>
            </a:r>
            <a:r>
              <a:rPr lang="en-US" baseline="0" dirty="0">
                <a:solidFill>
                  <a:srgbClr val="FF0000"/>
                </a:solidFill>
              </a:rPr>
              <a:t> 1060 we removed 87 tons for recycling or cost savings or 8.25% C&amp;D 323.73 tons</a:t>
            </a:r>
          </a:p>
          <a:p>
            <a:r>
              <a:rPr lang="en-US" baseline="0" dirty="0">
                <a:solidFill>
                  <a:srgbClr val="FF0000"/>
                </a:solidFill>
              </a:rPr>
              <a:t>Should Demo come out of this picture as it will not change, if not should we also talk about the other items collected at the transfer station tires, electronic, heavy metal.</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469070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143000"/>
            <a:ext cx="4702175" cy="3086100"/>
          </a:xfrm>
        </p:spPr>
      </p:sp>
      <p:sp>
        <p:nvSpPr>
          <p:cNvPr id="3" name="Notes Placeholder 2"/>
          <p:cNvSpPr>
            <a:spLocks noGrp="1"/>
          </p:cNvSpPr>
          <p:nvPr>
            <p:ph type="body" idx="1"/>
          </p:nvPr>
        </p:nvSpPr>
        <p:spPr/>
        <p:txBody>
          <a:bodyPr/>
          <a:lstStyle/>
          <a:p>
            <a:r>
              <a:rPr lang="en-US" dirty="0"/>
              <a:t>This assumes that the cost stay the same </a:t>
            </a:r>
          </a:p>
          <a:p>
            <a:r>
              <a:rPr lang="en-US" dirty="0"/>
              <a:t>Tamworth</a:t>
            </a:r>
            <a:r>
              <a:rPr lang="en-US" baseline="0" dirty="0"/>
              <a:t> can do better than the national average witch includes all types of systems single stream and source separation,</a:t>
            </a:r>
            <a:r>
              <a:rPr lang="en-US" dirty="0"/>
              <a:t> and no recycling at all.</a:t>
            </a:r>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136383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143000"/>
            <a:ext cx="4702175" cy="3086100"/>
          </a:xfrm>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Supply</a:t>
            </a:r>
          </a:p>
          <a:p>
            <a:pPr marL="171450" indent="-171450">
              <a:buFont typeface="Arial" panose="020B0604020202020204" pitchFamily="34" charset="0"/>
              <a:buChar char="•"/>
            </a:pPr>
            <a:r>
              <a:rPr lang="en-US" dirty="0"/>
              <a:t>Government-mandated demand</a:t>
            </a:r>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123959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143000"/>
            <a:ext cx="4702175" cy="3086100"/>
          </a:xfrm>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Quality of recyclate</a:t>
            </a:r>
          </a:p>
          <a:p>
            <a:pPr marL="171450" indent="-171450">
              <a:buFont typeface="Arial" panose="020B0604020202020204" pitchFamily="34" charset="0"/>
              <a:buChar char="•"/>
            </a:pPr>
            <a:r>
              <a:rPr lang="en-US" dirty="0"/>
              <a:t>Quality recyclate action plan (Scotland)</a:t>
            </a:r>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700954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143000"/>
            <a:ext cx="4702175" cy="3086100"/>
          </a:xfrm>
        </p:spPr>
      </p:sp>
      <p:sp>
        <p:nvSpPr>
          <p:cNvPr id="3" name="Notes Placeholder 2"/>
          <p:cNvSpPr>
            <a:spLocks noGrp="1"/>
          </p:cNvSpPr>
          <p:nvPr>
            <p:ph type="body" idx="1"/>
          </p:nvPr>
        </p:nvSpPr>
        <p:spPr/>
        <p:txBody>
          <a:bodyPr/>
          <a:lstStyle/>
          <a:p>
            <a:r>
              <a:rPr lang="en-US" dirty="0"/>
              <a:t>Three person should be able to handle the trash </a:t>
            </a:r>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405147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143000"/>
            <a:ext cx="47021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1890638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82810" y="3085765"/>
            <a:ext cx="965556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98251" y="1020431"/>
            <a:ext cx="9424678"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98253" y="2495446"/>
            <a:ext cx="9424675"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20519" y="5956138"/>
            <a:ext cx="2438823" cy="365125"/>
          </a:xfrm>
        </p:spPr>
        <p:txBody>
          <a:bodyPr/>
          <a:lstStyle>
            <a:lvl1pPr>
              <a:defRPr>
                <a:solidFill>
                  <a:schemeClr val="accent1">
                    <a:lumMod val="75000"/>
                    <a:lumOff val="25000"/>
                  </a:schemeClr>
                </a:solidFill>
              </a:defRPr>
            </a:lvl1pPr>
          </a:lstStyle>
          <a:p>
            <a:fld id="{B61BEF0D-F0BB-DE4B-95CE-6DB70DBA9567}" type="datetimeFigureOut">
              <a:rPr lang="en-US" dirty="0"/>
              <a:pPr/>
              <a:t>12/4/21</a:t>
            </a:fld>
            <a:endParaRPr lang="en-US" dirty="0"/>
          </a:p>
        </p:txBody>
      </p:sp>
      <p:sp>
        <p:nvSpPr>
          <p:cNvPr id="5" name="Footer Placeholder 4"/>
          <p:cNvSpPr>
            <a:spLocks noGrp="1"/>
          </p:cNvSpPr>
          <p:nvPr>
            <p:ph type="ftr" sz="quarter" idx="11"/>
          </p:nvPr>
        </p:nvSpPr>
        <p:spPr>
          <a:xfrm>
            <a:off x="498251" y="5951812"/>
            <a:ext cx="5930066"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9051542" y="5956138"/>
            <a:ext cx="87138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77454" y="614407"/>
            <a:ext cx="9695401"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98251" y="702156"/>
            <a:ext cx="9455598"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7577774" y="599725"/>
            <a:ext cx="2491990"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577773" y="675727"/>
            <a:ext cx="171815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4336" y="675727"/>
            <a:ext cx="6769414"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710201" y="5956138"/>
            <a:ext cx="1138604" cy="365125"/>
          </a:xfrm>
        </p:spPr>
        <p:txBody>
          <a:bodyPr/>
          <a:lstStyle>
            <a:lvl1pPr>
              <a:defRPr>
                <a:solidFill>
                  <a:schemeClr val="accent1">
                    <a:lumMod val="75000"/>
                    <a:lumOff val="25000"/>
                  </a:schemeClr>
                </a:solidFill>
              </a:defRPr>
            </a:lvl1pPr>
          </a:lstStyle>
          <a:p>
            <a:fld id="{B61BEF0D-F0BB-DE4B-95CE-6DB70DBA9567}" type="datetimeFigureOut">
              <a:rPr lang="en-US" dirty="0"/>
              <a:pPr/>
              <a:t>12/4/21</a:t>
            </a:fld>
            <a:endParaRPr lang="en-US" dirty="0"/>
          </a:p>
        </p:txBody>
      </p:sp>
      <p:sp>
        <p:nvSpPr>
          <p:cNvPr id="5" name="Footer Placeholder 4"/>
          <p:cNvSpPr>
            <a:spLocks noGrp="1"/>
          </p:cNvSpPr>
          <p:nvPr>
            <p:ph type="ftr" sz="quarter" idx="11"/>
          </p:nvPr>
        </p:nvSpPr>
        <p:spPr>
          <a:xfrm>
            <a:off x="664336" y="5951812"/>
            <a:ext cx="6769414" cy="365125"/>
          </a:xfrm>
        </p:spPr>
        <p:txBody>
          <a:bodyPr/>
          <a:lstStyle/>
          <a:p>
            <a:endParaRPr lang="en-US" dirty="0"/>
          </a:p>
        </p:txBody>
      </p:sp>
      <p:sp>
        <p:nvSpPr>
          <p:cNvPr id="6" name="Slide Number Placeholder 5"/>
          <p:cNvSpPr>
            <a:spLocks noGrp="1"/>
          </p:cNvSpPr>
          <p:nvPr>
            <p:ph type="sldNum" sz="quarter" idx="12"/>
          </p:nvPr>
        </p:nvSpPr>
        <p:spPr>
          <a:xfrm>
            <a:off x="8955796" y="5956138"/>
            <a:ext cx="99805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77454" y="614407"/>
            <a:ext cx="9695401"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98251" y="702156"/>
            <a:ext cx="9455598"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498252" y="2180497"/>
            <a:ext cx="9455597"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051543" y="5956138"/>
            <a:ext cx="902306"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83910" y="5141975"/>
            <a:ext cx="96795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98252" y="3043911"/>
            <a:ext cx="9455597"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98252" y="4541417"/>
            <a:ext cx="9455597"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12/4/21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82337" y="606555"/>
            <a:ext cx="96874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98252" y="729658"/>
            <a:ext cx="9455598"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98252" y="2228004"/>
            <a:ext cx="464857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05279" y="2228004"/>
            <a:ext cx="464857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82337" y="606555"/>
            <a:ext cx="96874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98252" y="729658"/>
            <a:ext cx="9455598"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606" y="2250893"/>
            <a:ext cx="4361107"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8253" y="2926053"/>
            <a:ext cx="462346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2744" y="2250893"/>
            <a:ext cx="43611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0390" y="2926053"/>
            <a:ext cx="462346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77794" y="606555"/>
            <a:ext cx="96874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93709" y="729658"/>
            <a:ext cx="9455598"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83910" y="5141973"/>
            <a:ext cx="9685853"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98252" y="5262296"/>
            <a:ext cx="4208826"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383909" y="601200"/>
            <a:ext cx="9681258"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921560" y="5262297"/>
            <a:ext cx="5032291"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12/4/21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8252" y="4693389"/>
            <a:ext cx="9455598"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3910" y="599725"/>
            <a:ext cx="96795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98251" y="5260128"/>
            <a:ext cx="9455599"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251" y="705124"/>
            <a:ext cx="9455598"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98251" y="2336003"/>
            <a:ext cx="9455598"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0519" y="5956138"/>
            <a:ext cx="2438822"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12/4/21</a:t>
            </a:fld>
            <a:endParaRPr lang="en-US" dirty="0"/>
          </a:p>
        </p:txBody>
      </p:sp>
      <p:sp>
        <p:nvSpPr>
          <p:cNvPr id="5" name="Footer Placeholder 4"/>
          <p:cNvSpPr>
            <a:spLocks noGrp="1"/>
          </p:cNvSpPr>
          <p:nvPr>
            <p:ph type="ftr" sz="quarter" idx="3"/>
          </p:nvPr>
        </p:nvSpPr>
        <p:spPr>
          <a:xfrm>
            <a:off x="498251" y="5951812"/>
            <a:ext cx="5930066"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9051543" y="5956138"/>
            <a:ext cx="90230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82810" y="457200"/>
            <a:ext cx="3174825"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894466" y="453643"/>
            <a:ext cx="3174825"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636486" y="457200"/>
            <a:ext cx="317482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1744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51" y="702157"/>
            <a:ext cx="9455598" cy="709036"/>
          </a:xfrm>
        </p:spPr>
        <p:txBody>
          <a:bodyPr/>
          <a:lstStyle/>
          <a:p>
            <a:pPr algn="ctr"/>
            <a:r>
              <a:rPr lang="en-US" dirty="0"/>
              <a:t>Transfer station improvement committee  (TSIC)</a:t>
            </a:r>
          </a:p>
        </p:txBody>
      </p:sp>
      <p:sp>
        <p:nvSpPr>
          <p:cNvPr id="3" name="Content Placeholder 2"/>
          <p:cNvSpPr>
            <a:spLocks noGrp="1"/>
          </p:cNvSpPr>
          <p:nvPr>
            <p:ph idx="1"/>
          </p:nvPr>
        </p:nvSpPr>
        <p:spPr>
          <a:xfrm>
            <a:off x="522916" y="2132469"/>
            <a:ext cx="9163485" cy="4467541"/>
          </a:xfrm>
        </p:spPr>
        <p:txBody>
          <a:bodyPr>
            <a:normAutofit/>
          </a:bodyPr>
          <a:lstStyle/>
          <a:p>
            <a:pPr marL="0" indent="0" algn="ctr">
              <a:buNone/>
            </a:pPr>
            <a:r>
              <a:rPr lang="en-US" sz="2800" b="1" dirty="0">
                <a:solidFill>
                  <a:schemeClr val="accent6"/>
                </a:solidFill>
              </a:rPr>
              <a:t>Interim </a:t>
            </a:r>
            <a:r>
              <a:rPr lang="en-US" sz="2800" b="1" dirty="0" smtClean="0">
                <a:solidFill>
                  <a:schemeClr val="accent6"/>
                </a:solidFill>
              </a:rPr>
              <a:t>Report </a:t>
            </a:r>
          </a:p>
          <a:p>
            <a:pPr marL="0" indent="0" algn="ctr">
              <a:buNone/>
            </a:pPr>
            <a:r>
              <a:rPr lang="en-US" sz="2800" b="1" dirty="0" smtClean="0">
                <a:solidFill>
                  <a:schemeClr val="accent6"/>
                </a:solidFill>
              </a:rPr>
              <a:t>to </a:t>
            </a:r>
            <a:r>
              <a:rPr lang="en-US" sz="2800" b="1" dirty="0">
                <a:solidFill>
                  <a:schemeClr val="accent6"/>
                </a:solidFill>
              </a:rPr>
              <a:t>the</a:t>
            </a:r>
          </a:p>
          <a:p>
            <a:pPr marL="0" indent="0" algn="ctr">
              <a:buNone/>
            </a:pPr>
            <a:r>
              <a:rPr lang="en-US" sz="2800" b="1" dirty="0">
                <a:solidFill>
                  <a:schemeClr val="accent6"/>
                </a:solidFill>
              </a:rPr>
              <a:t> Tamworth Select Board</a:t>
            </a:r>
          </a:p>
          <a:p>
            <a:pPr marL="0" indent="0" algn="ctr">
              <a:buNone/>
            </a:pPr>
            <a:r>
              <a:rPr lang="en-US" sz="2800" b="1" dirty="0">
                <a:solidFill>
                  <a:schemeClr val="accent6"/>
                </a:solidFill>
              </a:rPr>
              <a:t>December 2, 2021  </a:t>
            </a:r>
          </a:p>
        </p:txBody>
      </p:sp>
      <p:pic>
        <p:nvPicPr>
          <p:cNvPr id="6" name="Picture 5" descr="IMG_026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35357" y="2893310"/>
            <a:ext cx="4786462" cy="2809842"/>
          </a:xfrm>
          <a:prstGeom prst="rect">
            <a:avLst/>
          </a:prstGeom>
        </p:spPr>
      </p:pic>
      <p:pic>
        <p:nvPicPr>
          <p:cNvPr id="7" name="Picture 6" descr="IMG_01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92246" y="2823089"/>
            <a:ext cx="4782375" cy="3024817"/>
          </a:xfrm>
          <a:prstGeom prst="rect">
            <a:avLst/>
          </a:prstGeom>
        </p:spPr>
      </p:pic>
    </p:spTree>
    <p:extLst>
      <p:ext uri="{BB962C8B-B14F-4D97-AF65-F5344CB8AC3E}">
        <p14:creationId xmlns:p14="http://schemas.microsoft.com/office/powerpoint/2010/main" val="15315562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10" y="457200"/>
            <a:ext cx="3174825"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4466" y="453643"/>
            <a:ext cx="3174825"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6486" y="457200"/>
            <a:ext cx="317482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10" y="3085765"/>
            <a:ext cx="965556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xmlns="" id="{9DD60C94-0C9C-47B7-BE88-045235ACC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452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42584" y="1552398"/>
            <a:ext cx="4933311" cy="3654081"/>
          </a:xfrm>
        </p:spPr>
        <p:txBody>
          <a:bodyPr vert="horz" lIns="91440" tIns="45720" rIns="91440" bIns="45720" rtlCol="0" anchor="ctr">
            <a:noAutofit/>
          </a:bodyPr>
          <a:lstStyle/>
          <a:p>
            <a:r>
              <a:rPr lang="en-US" dirty="0">
                <a:solidFill>
                  <a:schemeClr val="tx2"/>
                </a:solidFill>
              </a:rPr>
              <a:t>Alternatives: </a:t>
            </a:r>
            <a:br>
              <a:rPr lang="en-US" dirty="0">
                <a:solidFill>
                  <a:schemeClr val="tx2"/>
                </a:solidFill>
              </a:rPr>
            </a:br>
            <a:r>
              <a:rPr lang="en-US" dirty="0">
                <a:solidFill>
                  <a:schemeClr val="tx2"/>
                </a:solidFill>
              </a:rPr>
              <a:t>* </a:t>
            </a:r>
            <a:r>
              <a:rPr lang="en-US" cap="none" dirty="0">
                <a:solidFill>
                  <a:schemeClr val="tx2"/>
                </a:solidFill>
                <a:latin typeface="+mn-lt"/>
              </a:rPr>
              <a:t>No change</a:t>
            </a:r>
            <a:br>
              <a:rPr lang="en-US" cap="none" dirty="0">
                <a:solidFill>
                  <a:schemeClr val="tx2"/>
                </a:solidFill>
                <a:latin typeface="+mn-lt"/>
              </a:rPr>
            </a:br>
            <a:r>
              <a:rPr lang="en-US" cap="none" dirty="0">
                <a:solidFill>
                  <a:schemeClr val="tx2"/>
                </a:solidFill>
                <a:latin typeface="+mn-lt"/>
              </a:rPr>
              <a:t>* Zero recycling</a:t>
            </a:r>
            <a:br>
              <a:rPr lang="en-US" cap="none" dirty="0">
                <a:solidFill>
                  <a:schemeClr val="tx2"/>
                </a:solidFill>
                <a:latin typeface="+mn-lt"/>
              </a:rPr>
            </a:br>
            <a:r>
              <a:rPr lang="en-US" cap="none" dirty="0">
                <a:solidFill>
                  <a:schemeClr val="tx2"/>
                </a:solidFill>
                <a:latin typeface="+mn-lt"/>
              </a:rPr>
              <a:t>* Regionalization</a:t>
            </a:r>
            <a:br>
              <a:rPr lang="en-US" cap="none" dirty="0">
                <a:solidFill>
                  <a:schemeClr val="tx2"/>
                </a:solidFill>
                <a:latin typeface="+mn-lt"/>
              </a:rPr>
            </a:br>
            <a:r>
              <a:rPr lang="en-US" cap="none" dirty="0">
                <a:solidFill>
                  <a:schemeClr val="tx2"/>
                </a:solidFill>
                <a:latin typeface="+mn-lt"/>
              </a:rPr>
              <a:t>* Single Stream Recycling</a:t>
            </a:r>
            <a:br>
              <a:rPr lang="en-US" cap="none" dirty="0">
                <a:solidFill>
                  <a:schemeClr val="tx2"/>
                </a:solidFill>
                <a:latin typeface="+mn-lt"/>
              </a:rPr>
            </a:br>
            <a:r>
              <a:rPr lang="en-US" cap="none" dirty="0">
                <a:solidFill>
                  <a:schemeClr val="tx2"/>
                </a:solidFill>
                <a:latin typeface="+mn-lt"/>
              </a:rPr>
              <a:t>* Full Recycling</a:t>
            </a:r>
            <a:br>
              <a:rPr lang="en-US" cap="none" dirty="0">
                <a:solidFill>
                  <a:schemeClr val="tx2"/>
                </a:solidFill>
                <a:latin typeface="+mn-lt"/>
              </a:rPr>
            </a:br>
            <a:r>
              <a:rPr lang="en-US" cap="none" dirty="0">
                <a:solidFill>
                  <a:schemeClr val="tx2"/>
                </a:solidFill>
                <a:latin typeface="+mn-lt"/>
              </a:rPr>
              <a:t>* (All options include adding water and septic in 2022)</a:t>
            </a:r>
            <a:endParaRPr lang="en-US" dirty="0">
              <a:solidFill>
                <a:schemeClr val="tx2"/>
              </a:solidFill>
            </a:endParaRPr>
          </a:p>
        </p:txBody>
      </p:sp>
      <p:sp>
        <p:nvSpPr>
          <p:cNvPr id="3" name="Content Placeholder 2"/>
          <p:cNvSpPr>
            <a:spLocks noGrp="1"/>
          </p:cNvSpPr>
          <p:nvPr>
            <p:ph idx="1"/>
          </p:nvPr>
        </p:nvSpPr>
        <p:spPr>
          <a:xfrm>
            <a:off x="419616" y="1552397"/>
            <a:ext cx="3731171" cy="3654082"/>
          </a:xfrm>
        </p:spPr>
        <p:txBody>
          <a:bodyPr vert="horz" lIns="91440" tIns="45720" rIns="91440" bIns="45720" rtlCol="0" anchor="ctr">
            <a:normAutofit/>
          </a:bodyPr>
          <a:lstStyle/>
          <a:p>
            <a:pPr marL="0" indent="0" algn="ctr">
              <a:buNone/>
            </a:pPr>
            <a:r>
              <a:rPr lang="en-US" sz="3200" cap="all" dirty="0">
                <a:solidFill>
                  <a:schemeClr val="accent2"/>
                </a:solidFill>
              </a:rPr>
              <a:t>TSIC asked to research how to improve transfer station </a:t>
            </a:r>
          </a:p>
          <a:p>
            <a:pPr marL="0" indent="0">
              <a:buNone/>
            </a:pPr>
            <a:r>
              <a:rPr lang="en-US" sz="3200" cap="all" dirty="0">
                <a:solidFill>
                  <a:schemeClr val="accent2"/>
                </a:solidFill>
              </a:rPr>
              <a:t> </a:t>
            </a:r>
          </a:p>
        </p:txBody>
      </p:sp>
      <p:sp>
        <p:nvSpPr>
          <p:cNvPr id="19" name="Rectangle 18">
            <a:extLst>
              <a:ext uri="{FF2B5EF4-FFF2-40B4-BE49-F238E27FC236}">
                <a16:creationId xmlns:a16="http://schemas.microsoft.com/office/drawing/2014/main" xmlns="" id="{BFCF7016-AC99-433F-B943-24C3736E0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09" y="457200"/>
            <a:ext cx="6497906"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A03737D1-A930-4E3E-9160-3CD4AEC72A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69671" y="453643"/>
            <a:ext cx="3099620"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xmlns="" id="{F71CFF33-010E-4E26-A285-83B182982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10" y="5707627"/>
            <a:ext cx="9682177"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717635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1363"/>
            <a:ext cx="104520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4466" y="723899"/>
            <a:ext cx="3174825"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75226" y="1037968"/>
            <a:ext cx="2618247" cy="4709131"/>
          </a:xfrm>
        </p:spPr>
        <p:txBody>
          <a:bodyPr vert="horz" lIns="91440" tIns="45720" rIns="91440" bIns="45720" rtlCol="0" anchor="ctr">
            <a:normAutofit/>
          </a:bodyPr>
          <a:lstStyle/>
          <a:p>
            <a:pPr algn="ctr"/>
            <a:r>
              <a:rPr lang="en-US" dirty="0">
                <a:solidFill>
                  <a:srgbClr val="FFFEFF"/>
                </a:solidFill>
              </a:rPr>
              <a:t>No change from today</a:t>
            </a:r>
          </a:p>
        </p:txBody>
      </p:sp>
      <p:sp>
        <p:nvSpPr>
          <p:cNvPr id="5" name="Content Placeholder 4">
            <a:extLst>
              <a:ext uri="{FF2B5EF4-FFF2-40B4-BE49-F238E27FC236}">
                <a16:creationId xmlns:a16="http://schemas.microsoft.com/office/drawing/2014/main" xmlns="" id="{3494169C-29B1-AF44-B2C1-94BFB17A696D}"/>
              </a:ext>
            </a:extLst>
          </p:cNvPr>
          <p:cNvSpPr>
            <a:spLocks noGrp="1"/>
          </p:cNvSpPr>
          <p:nvPr>
            <p:ph idx="1"/>
          </p:nvPr>
        </p:nvSpPr>
        <p:spPr>
          <a:xfrm>
            <a:off x="498252" y="1037967"/>
            <a:ext cx="6120396" cy="5218669"/>
          </a:xfrm>
        </p:spPr>
        <p:txBody>
          <a:bodyPr>
            <a:noAutofit/>
          </a:bodyPr>
          <a:lstStyle/>
          <a:p>
            <a:r>
              <a:rPr lang="en-US" sz="2800" dirty="0"/>
              <a:t>Goal: Business as usual</a:t>
            </a:r>
          </a:p>
          <a:p>
            <a:r>
              <a:rPr lang="en-US" sz="2800" dirty="0"/>
              <a:t>Costs continue increasing</a:t>
            </a:r>
          </a:p>
          <a:p>
            <a:r>
              <a:rPr lang="en-US" sz="2800" dirty="0"/>
              <a:t>The landfill is reaching capacity</a:t>
            </a:r>
          </a:p>
          <a:p>
            <a:r>
              <a:rPr lang="en-US" sz="2800" dirty="0"/>
              <a:t>We will need to replace the old compactor and ideally add a second one and scales in the coming years: $250k</a:t>
            </a:r>
          </a:p>
          <a:p>
            <a:r>
              <a:rPr lang="en-US" sz="2800" dirty="0"/>
              <a:t>The recyclables market is the best it has been in years – Tamworth is missing out on savings because we cannot bale and market our recyclables</a:t>
            </a:r>
          </a:p>
        </p:txBody>
      </p:sp>
    </p:spTree>
    <p:extLst>
      <p:ext uri="{BB962C8B-B14F-4D97-AF65-F5344CB8AC3E}">
        <p14:creationId xmlns:p14="http://schemas.microsoft.com/office/powerpoint/2010/main" val="26282972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452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0572" y="485678"/>
            <a:ext cx="3578972"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278" y="1113765"/>
            <a:ext cx="2803129" cy="4624327"/>
          </a:xfrm>
        </p:spPr>
        <p:txBody>
          <a:bodyPr anchor="ctr">
            <a:normAutofit/>
          </a:bodyPr>
          <a:lstStyle/>
          <a:p>
            <a:pPr algn="ctr"/>
            <a:r>
              <a:rPr lang="en-US" sz="3200" dirty="0">
                <a:solidFill>
                  <a:srgbClr val="FFFFFF"/>
                </a:solidFill>
              </a:rPr>
              <a:t>Zero recycling</a:t>
            </a:r>
            <a:br>
              <a:rPr lang="en-US" sz="3200" dirty="0">
                <a:solidFill>
                  <a:srgbClr val="FFFFFF"/>
                </a:solidFill>
              </a:rPr>
            </a:br>
            <a:r>
              <a:rPr lang="en-US" sz="3200" dirty="0">
                <a:solidFill>
                  <a:srgbClr val="FFFFFF"/>
                </a:solidFill>
              </a:rPr>
              <a:t/>
            </a:r>
            <a:br>
              <a:rPr lang="en-US" sz="3200" dirty="0">
                <a:solidFill>
                  <a:srgbClr val="FFFFFF"/>
                </a:solidFill>
              </a:rPr>
            </a:br>
            <a:r>
              <a:rPr lang="en-US" sz="3200" dirty="0">
                <a:solidFill>
                  <a:srgbClr val="FFFFFF"/>
                </a:solidFill>
              </a:rPr>
              <a:t>No Brush</a:t>
            </a:r>
          </a:p>
        </p:txBody>
      </p:sp>
      <p:sp>
        <p:nvSpPr>
          <p:cNvPr id="3" name="Content Placeholder 2"/>
          <p:cNvSpPr>
            <a:spLocks noGrp="1"/>
          </p:cNvSpPr>
          <p:nvPr>
            <p:ph idx="1"/>
          </p:nvPr>
        </p:nvSpPr>
        <p:spPr>
          <a:xfrm>
            <a:off x="4420115" y="1113765"/>
            <a:ext cx="5236491" cy="4624327"/>
          </a:xfrm>
        </p:spPr>
        <p:txBody>
          <a:bodyPr anchor="ctr">
            <a:normAutofit lnSpcReduction="10000"/>
          </a:bodyPr>
          <a:lstStyle/>
          <a:p>
            <a:r>
              <a:rPr lang="en-US" sz="2800" dirty="0"/>
              <a:t>Goal: Reduce costs</a:t>
            </a:r>
          </a:p>
          <a:p>
            <a:r>
              <a:rPr lang="en-US" sz="2800" dirty="0"/>
              <a:t>Just do what’s required by law</a:t>
            </a:r>
          </a:p>
          <a:p>
            <a:r>
              <a:rPr lang="en-US" sz="2800" dirty="0"/>
              <a:t>All household waste goes to landfill</a:t>
            </a:r>
          </a:p>
          <a:p>
            <a:r>
              <a:rPr lang="en-US" sz="2800" dirty="0"/>
              <a:t>Demo C&amp;D separated out to landfill</a:t>
            </a:r>
          </a:p>
          <a:p>
            <a:r>
              <a:rPr lang="en-US" sz="2800" dirty="0"/>
              <a:t>Replace old compactor: $50k </a:t>
            </a:r>
          </a:p>
          <a:p>
            <a:r>
              <a:rPr lang="en-US" sz="2800" dirty="0"/>
              <a:t>Decrease labor: $40k annual savings</a:t>
            </a:r>
          </a:p>
        </p:txBody>
      </p:sp>
    </p:spTree>
    <p:extLst>
      <p:ext uri="{BB962C8B-B14F-4D97-AF65-F5344CB8AC3E}">
        <p14:creationId xmlns:p14="http://schemas.microsoft.com/office/powerpoint/2010/main" val="30893279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104520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10" y="457200"/>
            <a:ext cx="3174825"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xmlns=""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6486" y="457200"/>
            <a:ext cx="317482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4466" y="453643"/>
            <a:ext cx="3174825"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98252" y="1037968"/>
            <a:ext cx="6013406" cy="4820832"/>
          </a:xfrm>
        </p:spPr>
        <p:txBody>
          <a:bodyPr>
            <a:normAutofit fontScale="85000" lnSpcReduction="10000"/>
          </a:bodyPr>
          <a:lstStyle/>
          <a:p>
            <a:r>
              <a:rPr lang="en-US" sz="2800" dirty="0"/>
              <a:t>Goal: Increase recycling at lower cost through through regional cooperation</a:t>
            </a:r>
          </a:p>
          <a:p>
            <a:r>
              <a:rPr lang="en-US" sz="2800" dirty="0"/>
              <a:t>TSIC reached out to six communities: Madison, Sandwich, Ossipee, Moultonborough, Freedom, and Effingham</a:t>
            </a:r>
          </a:p>
          <a:p>
            <a:r>
              <a:rPr lang="en-US" sz="2800" dirty="0"/>
              <a:t>Communities responded that they are not interested in collaborating. Reasons cited: </a:t>
            </a:r>
          </a:p>
          <a:p>
            <a:pPr lvl="1"/>
            <a:r>
              <a:rPr lang="en-US" sz="2400" dirty="0"/>
              <a:t>Distance to travel</a:t>
            </a:r>
          </a:p>
          <a:p>
            <a:pPr lvl="1"/>
            <a:r>
              <a:rPr lang="en-US" sz="2400" dirty="0"/>
              <a:t>Difficulty of forming a regional solid waste district</a:t>
            </a:r>
          </a:p>
          <a:p>
            <a:pPr lvl="1"/>
            <a:r>
              <a:rPr lang="en-US" sz="2400" dirty="0"/>
              <a:t>Are currently meeting own needs adequately</a:t>
            </a:r>
          </a:p>
          <a:p>
            <a:r>
              <a:rPr lang="en-US" sz="2600" dirty="0"/>
              <a:t>Not a viable option at this time</a:t>
            </a:r>
          </a:p>
        </p:txBody>
      </p:sp>
      <p:sp>
        <p:nvSpPr>
          <p:cNvPr id="24" name="Rectangle 23">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4466" y="723899"/>
            <a:ext cx="3174825"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744086" y="1037968"/>
            <a:ext cx="3489170" cy="4709131"/>
          </a:xfrm>
        </p:spPr>
        <p:txBody>
          <a:bodyPr anchor="ctr">
            <a:normAutofit/>
          </a:bodyPr>
          <a:lstStyle/>
          <a:p>
            <a:pPr algn="ctr"/>
            <a:r>
              <a:rPr lang="en-US" sz="3200" dirty="0">
                <a:solidFill>
                  <a:srgbClr val="FFFEFF"/>
                </a:solidFill>
              </a:rPr>
              <a:t>regional cooperation</a:t>
            </a:r>
          </a:p>
        </p:txBody>
      </p:sp>
    </p:spTree>
    <p:extLst>
      <p:ext uri="{BB962C8B-B14F-4D97-AF65-F5344CB8AC3E}">
        <p14:creationId xmlns:p14="http://schemas.microsoft.com/office/powerpoint/2010/main" val="28005148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452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0572" y="485678"/>
            <a:ext cx="3578972"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278" y="1113765"/>
            <a:ext cx="2803129" cy="4624327"/>
          </a:xfrm>
        </p:spPr>
        <p:txBody>
          <a:bodyPr anchor="ctr">
            <a:normAutofit/>
          </a:bodyPr>
          <a:lstStyle/>
          <a:p>
            <a:pPr algn="ctr"/>
            <a:r>
              <a:rPr lang="en-US" sz="3200" dirty="0">
                <a:solidFill>
                  <a:srgbClr val="FFFFFF"/>
                </a:solidFill>
              </a:rPr>
              <a:t>Single stream recycling</a:t>
            </a:r>
          </a:p>
        </p:txBody>
      </p:sp>
      <p:sp>
        <p:nvSpPr>
          <p:cNvPr id="3" name="Content Placeholder 2"/>
          <p:cNvSpPr>
            <a:spLocks noGrp="1"/>
          </p:cNvSpPr>
          <p:nvPr>
            <p:ph type="body" idx="1"/>
          </p:nvPr>
        </p:nvSpPr>
        <p:spPr>
          <a:xfrm>
            <a:off x="4420115" y="476290"/>
            <a:ext cx="5236491" cy="5908256"/>
          </a:xfrm>
        </p:spPr>
        <p:txBody>
          <a:bodyPr anchor="ctr">
            <a:normAutofit fontScale="92500"/>
          </a:bodyPr>
          <a:lstStyle/>
          <a:p>
            <a:r>
              <a:rPr lang="en-US" sz="2800" dirty="0"/>
              <a:t>Goal: Reduce costs a bit with simplified recycling</a:t>
            </a:r>
          </a:p>
          <a:p>
            <a:r>
              <a:rPr lang="en-US" sz="2800" dirty="0"/>
              <a:t>Residents put all recyclables in one bin </a:t>
            </a:r>
          </a:p>
          <a:p>
            <a:r>
              <a:rPr lang="en-US" sz="2800" dirty="0"/>
              <a:t>Two compactors and scales: $250k</a:t>
            </a:r>
          </a:p>
          <a:p>
            <a:r>
              <a:rPr lang="en-US" sz="2800" dirty="0" smtClean="0"/>
              <a:t>Send recyclables to </a:t>
            </a:r>
            <a:r>
              <a:rPr lang="en-US" sz="2800" dirty="0"/>
              <a:t>facilities that separate them</a:t>
            </a:r>
          </a:p>
          <a:p>
            <a:r>
              <a:rPr lang="en-US" sz="2800" dirty="0"/>
              <a:t>Costs about $66* per ton more than our MSW </a:t>
            </a:r>
          </a:p>
          <a:p>
            <a:r>
              <a:rPr lang="en-US" sz="2800" dirty="0"/>
              <a:t>Estimated </a:t>
            </a:r>
            <a:r>
              <a:rPr lang="en-US" sz="2800" dirty="0" smtClean="0"/>
              <a:t>additional cost of </a:t>
            </a:r>
            <a:r>
              <a:rPr lang="en-US" sz="2800" dirty="0"/>
              <a:t>371 tons of recyclables $24,486</a:t>
            </a:r>
          </a:p>
          <a:p>
            <a:pPr marL="0" indent="0">
              <a:buNone/>
            </a:pPr>
            <a:r>
              <a:rPr lang="en-US" sz="2800" dirty="0"/>
              <a:t>    </a:t>
            </a:r>
            <a:r>
              <a:rPr lang="en-US" sz="2000" dirty="0"/>
              <a:t>* average for Moultonborough and Sandwich </a:t>
            </a:r>
            <a:endParaRPr sz="2000" dirty="0"/>
          </a:p>
        </p:txBody>
      </p:sp>
    </p:spTree>
    <p:extLst>
      <p:ext uri="{BB962C8B-B14F-4D97-AF65-F5344CB8AC3E}">
        <p14:creationId xmlns:p14="http://schemas.microsoft.com/office/powerpoint/2010/main" val="28581912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104520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xmlns="" id="{1B26B711-3121-40B0-8377-A64F3DC00C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10" y="457200"/>
            <a:ext cx="3174825"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645C4D3D-ABBA-4B4E-93E5-01E343719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6486" y="457200"/>
            <a:ext cx="317482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98DDD5E5-0097-4C6C-B266-5732EDA96C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4466" y="453643"/>
            <a:ext cx="3174825"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6" name="Content Placeholder 5">
            <a:extLst>
              <a:ext uri="{FF2B5EF4-FFF2-40B4-BE49-F238E27FC236}">
                <a16:creationId xmlns:a16="http://schemas.microsoft.com/office/drawing/2014/main" xmlns="" id="{B04CAD90-2503-154E-98C9-A9806AE213F3}"/>
              </a:ext>
            </a:extLst>
          </p:cNvPr>
          <p:cNvSpPr>
            <a:spLocks noGrp="1"/>
          </p:cNvSpPr>
          <p:nvPr>
            <p:ph idx="1"/>
          </p:nvPr>
        </p:nvSpPr>
        <p:spPr>
          <a:xfrm>
            <a:off x="498252" y="1037968"/>
            <a:ext cx="6013406" cy="4820832"/>
          </a:xfrm>
        </p:spPr>
        <p:txBody>
          <a:bodyPr>
            <a:normAutofit fontScale="92500" lnSpcReduction="10000"/>
          </a:bodyPr>
          <a:lstStyle/>
          <a:p>
            <a:r>
              <a:rPr lang="en-US" sz="2800" dirty="0"/>
              <a:t>Goal: Reduce costs and generate revenue through increased recycling</a:t>
            </a:r>
          </a:p>
          <a:p>
            <a:r>
              <a:rPr lang="en-US" sz="2800" dirty="0"/>
              <a:t>Construct facility </a:t>
            </a:r>
            <a:r>
              <a:rPr lang="en-US" sz="2800" dirty="0" smtClean="0"/>
              <a:t>and purchase equipment to separate, bale </a:t>
            </a:r>
            <a:r>
              <a:rPr lang="en-US" sz="2800" dirty="0"/>
              <a:t>and store multiple recyclable commodities, </a:t>
            </a:r>
            <a:r>
              <a:rPr lang="en-US" sz="2800" dirty="0" smtClean="0"/>
              <a:t> plus truck scales </a:t>
            </a:r>
            <a:r>
              <a:rPr lang="en-US" sz="2800" dirty="0"/>
              <a:t>to maximize revenue to town: $1,566K</a:t>
            </a:r>
            <a:endParaRPr lang="en-US" sz="2800" strike="sngStrike" dirty="0"/>
          </a:p>
          <a:p>
            <a:r>
              <a:rPr lang="en-US" sz="2800" dirty="0"/>
              <a:t>Revenue from sale of baled recyclables: $20k</a:t>
            </a:r>
          </a:p>
          <a:p>
            <a:r>
              <a:rPr lang="en-US" sz="2800" dirty="0"/>
              <a:t>Savings by diverting from landfill: $39k</a:t>
            </a:r>
          </a:p>
          <a:p>
            <a:r>
              <a:rPr lang="en-US" sz="2800" dirty="0"/>
              <a:t>Net annual cost savings: $59k</a:t>
            </a:r>
          </a:p>
        </p:txBody>
      </p:sp>
      <p:sp>
        <p:nvSpPr>
          <p:cNvPr id="19" name="Rectangle 18">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4466" y="723899"/>
            <a:ext cx="3174825"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xmlns="" id="{493B90D3-FA6F-E94B-8149-10BA962362A6}"/>
              </a:ext>
            </a:extLst>
          </p:cNvPr>
          <p:cNvSpPr>
            <a:spLocks noGrp="1"/>
          </p:cNvSpPr>
          <p:nvPr>
            <p:ph type="title"/>
          </p:nvPr>
        </p:nvSpPr>
        <p:spPr>
          <a:xfrm>
            <a:off x="7175226" y="1037968"/>
            <a:ext cx="2618247" cy="4709131"/>
          </a:xfrm>
        </p:spPr>
        <p:txBody>
          <a:bodyPr anchor="ctr">
            <a:normAutofit/>
          </a:bodyPr>
          <a:lstStyle/>
          <a:p>
            <a:pPr algn="ctr"/>
            <a:r>
              <a:rPr lang="en-US" sz="3200" dirty="0">
                <a:solidFill>
                  <a:srgbClr val="FFFEFF"/>
                </a:solidFill>
              </a:rPr>
              <a:t>Increased recycling capacity</a:t>
            </a:r>
          </a:p>
        </p:txBody>
      </p:sp>
    </p:spTree>
    <p:extLst>
      <p:ext uri="{BB962C8B-B14F-4D97-AF65-F5344CB8AC3E}">
        <p14:creationId xmlns:p14="http://schemas.microsoft.com/office/powerpoint/2010/main" val="13487221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2A28AC4B-805D-4091-A648-61572081C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14407"/>
            <a:ext cx="104521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9247" y="614407"/>
            <a:ext cx="3178389"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15451" y="702156"/>
            <a:ext cx="2923179" cy="2192160"/>
          </a:xfrm>
        </p:spPr>
        <p:txBody>
          <a:bodyPr vert="horz" lIns="91440" tIns="45720" rIns="91440" bIns="45720" rtlCol="0">
            <a:normAutofit/>
          </a:bodyPr>
          <a:lstStyle/>
          <a:p>
            <a:pPr algn="ctr"/>
            <a:r>
              <a:rPr lang="en-US" dirty="0"/>
              <a:t>Comparison of options</a:t>
            </a:r>
          </a:p>
        </p:txBody>
      </p:sp>
      <p:sp>
        <p:nvSpPr>
          <p:cNvPr id="16" name="Rectangle 15">
            <a:extLst>
              <a:ext uri="{FF2B5EF4-FFF2-40B4-BE49-F238E27FC236}">
                <a16:creationId xmlns:a16="http://schemas.microsoft.com/office/drawing/2014/main" xmlns="" id="{A6D733BE-061E-4600-B6A3-62A68EF2C6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6486" y="457200"/>
            <a:ext cx="317482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xmlns="" id="{61B55839-D0FE-4BBF-B765-66614881C783}"/>
              </a:ext>
            </a:extLst>
          </p:cNvPr>
          <p:cNvSpPr>
            <a:spLocks noGrp="1"/>
          </p:cNvSpPr>
          <p:nvPr>
            <p:ph idx="1"/>
          </p:nvPr>
        </p:nvSpPr>
        <p:spPr>
          <a:xfrm>
            <a:off x="362928" y="3002606"/>
            <a:ext cx="3198826" cy="2998145"/>
          </a:xfrm>
        </p:spPr>
        <p:txBody>
          <a:bodyPr>
            <a:normAutofit/>
          </a:bodyPr>
          <a:lstStyle/>
          <a:p>
            <a:pPr marL="0" indent="0" algn="ctr">
              <a:buNone/>
            </a:pPr>
            <a:r>
              <a:rPr lang="en-US" b="1" dirty="0">
                <a:solidFill>
                  <a:schemeClr val="bg1"/>
                </a:solidFill>
              </a:rPr>
              <a:t>The key to saving money is not to put items that can be recycled in the MSW</a:t>
            </a:r>
          </a:p>
          <a:p>
            <a:pPr marL="0" indent="0" algn="ctr">
              <a:buNone/>
            </a:pPr>
            <a:r>
              <a:rPr lang="en-US" b="1" dirty="0">
                <a:solidFill>
                  <a:schemeClr val="bg1"/>
                </a:solidFill>
              </a:rPr>
              <a:t>Finding alternate less expensive Disposal costs for other items  </a:t>
            </a:r>
          </a:p>
        </p:txBody>
      </p:sp>
      <p:graphicFrame>
        <p:nvGraphicFramePr>
          <p:cNvPr id="7" name="Content Placeholder 3">
            <a:extLst>
              <a:ext uri="{FF2B5EF4-FFF2-40B4-BE49-F238E27FC236}">
                <a16:creationId xmlns:a16="http://schemas.microsoft.com/office/drawing/2014/main" xmlns="" id="{342EAFD4-30E4-6546-9891-83C6E0759903}"/>
              </a:ext>
            </a:extLst>
          </p:cNvPr>
          <p:cNvGraphicFramePr>
            <a:graphicFrameLocks/>
          </p:cNvGraphicFramePr>
          <p:nvPr>
            <p:extLst>
              <p:ext uri="{D42A27DB-BD31-4B8C-83A1-F6EECF244321}">
                <p14:modId xmlns:p14="http://schemas.microsoft.com/office/powerpoint/2010/main" val="1784643011"/>
              </p:ext>
            </p:extLst>
          </p:nvPr>
        </p:nvGraphicFramePr>
        <p:xfrm>
          <a:off x="3636486" y="614405"/>
          <a:ext cx="6747722" cy="5869741"/>
        </p:xfrm>
        <a:graphic>
          <a:graphicData uri="http://schemas.openxmlformats.org/drawingml/2006/table">
            <a:tbl>
              <a:tblPr>
                <a:tableStyleId>{5C22544A-7EE6-4342-B048-85BDC9FD1C3A}</a:tableStyleId>
              </a:tblPr>
              <a:tblGrid>
                <a:gridCol w="1538363">
                  <a:extLst>
                    <a:ext uri="{9D8B030D-6E8A-4147-A177-3AD203B41FA5}">
                      <a16:colId xmlns:a16="http://schemas.microsoft.com/office/drawing/2014/main" xmlns="" val="1773287198"/>
                    </a:ext>
                  </a:extLst>
                </a:gridCol>
                <a:gridCol w="1101059">
                  <a:extLst>
                    <a:ext uri="{9D8B030D-6E8A-4147-A177-3AD203B41FA5}">
                      <a16:colId xmlns:a16="http://schemas.microsoft.com/office/drawing/2014/main" xmlns="" val="1548538159"/>
                    </a:ext>
                  </a:extLst>
                </a:gridCol>
                <a:gridCol w="926693">
                  <a:extLst>
                    <a:ext uri="{9D8B030D-6E8A-4147-A177-3AD203B41FA5}">
                      <a16:colId xmlns:a16="http://schemas.microsoft.com/office/drawing/2014/main" xmlns="" val="1521628704"/>
                    </a:ext>
                  </a:extLst>
                </a:gridCol>
                <a:gridCol w="1131982">
                  <a:extLst>
                    <a:ext uri="{9D8B030D-6E8A-4147-A177-3AD203B41FA5}">
                      <a16:colId xmlns:a16="http://schemas.microsoft.com/office/drawing/2014/main" xmlns="" val="1645542419"/>
                    </a:ext>
                  </a:extLst>
                </a:gridCol>
                <a:gridCol w="964349">
                  <a:extLst>
                    <a:ext uri="{9D8B030D-6E8A-4147-A177-3AD203B41FA5}">
                      <a16:colId xmlns:a16="http://schemas.microsoft.com/office/drawing/2014/main" xmlns="" val="191790413"/>
                    </a:ext>
                  </a:extLst>
                </a:gridCol>
                <a:gridCol w="1085276">
                  <a:extLst>
                    <a:ext uri="{9D8B030D-6E8A-4147-A177-3AD203B41FA5}">
                      <a16:colId xmlns:a16="http://schemas.microsoft.com/office/drawing/2014/main" xmlns="" val="1715992836"/>
                    </a:ext>
                  </a:extLst>
                </a:gridCol>
              </a:tblGrid>
              <a:tr h="814201">
                <a:tc>
                  <a:txBody>
                    <a:bodyPr/>
                    <a:lstStyle/>
                    <a:p>
                      <a:pPr algn="ctr" fontAlgn="t"/>
                      <a:endParaRPr lang="en-US" sz="1600" b="0" i="0" u="none" strike="noStrike" dirty="0">
                        <a:solidFill>
                          <a:schemeClr val="bg1"/>
                        </a:solidFill>
                        <a:effectLst/>
                        <a:latin typeface="+mj-lt"/>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t"/>
                      <a:r>
                        <a:rPr lang="en-US" sz="1600" u="none" strike="noStrike" dirty="0">
                          <a:solidFill>
                            <a:schemeClr val="bg1"/>
                          </a:solidFill>
                          <a:effectLst/>
                          <a:latin typeface="+mj-lt"/>
                        </a:rPr>
                        <a:t>No Change</a:t>
                      </a:r>
                      <a:endParaRPr lang="en-US" sz="1600" b="0" i="0" u="none" strike="noStrike" dirty="0">
                        <a:solidFill>
                          <a:schemeClr val="bg1"/>
                        </a:solidFill>
                        <a:effectLst/>
                        <a:latin typeface="+mj-lt"/>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t"/>
                      <a:r>
                        <a:rPr lang="en-US" sz="1600" u="none" strike="noStrike" dirty="0">
                          <a:solidFill>
                            <a:schemeClr val="bg1"/>
                          </a:solidFill>
                          <a:effectLst/>
                          <a:latin typeface="+mj-lt"/>
                        </a:rPr>
                        <a:t>No Recycling</a:t>
                      </a:r>
                      <a:endParaRPr lang="en-US" sz="1600" b="0" i="0" u="none" strike="noStrike" dirty="0">
                        <a:solidFill>
                          <a:schemeClr val="bg1"/>
                        </a:solidFill>
                        <a:effectLst/>
                        <a:latin typeface="+mj-lt"/>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t"/>
                      <a:r>
                        <a:rPr lang="en-US" sz="1600" u="none" strike="noStrike" dirty="0">
                          <a:solidFill>
                            <a:schemeClr val="bg1"/>
                          </a:solidFill>
                          <a:effectLst/>
                          <a:latin typeface="+mj-lt"/>
                        </a:rPr>
                        <a:t>Regional Cooperation</a:t>
                      </a:r>
                      <a:endParaRPr lang="en-US" sz="1600" b="0" i="0" u="none" strike="noStrike" dirty="0">
                        <a:solidFill>
                          <a:schemeClr val="bg1"/>
                        </a:solidFill>
                        <a:effectLst/>
                        <a:latin typeface="+mj-lt"/>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t"/>
                      <a:r>
                        <a:rPr lang="en-US" sz="1600" u="none" strike="noStrike" dirty="0">
                          <a:solidFill>
                            <a:schemeClr val="bg1"/>
                          </a:solidFill>
                          <a:effectLst/>
                          <a:latin typeface="+mj-lt"/>
                        </a:rPr>
                        <a:t>Single Stream</a:t>
                      </a:r>
                      <a:endParaRPr lang="en-US" sz="1600" b="0" i="0" u="none" strike="noStrike" dirty="0">
                        <a:solidFill>
                          <a:schemeClr val="bg1"/>
                        </a:solidFill>
                        <a:effectLst/>
                        <a:latin typeface="+mj-lt"/>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fontAlgn="t"/>
                      <a:r>
                        <a:rPr lang="en-US" sz="1600" u="none" strike="noStrike" dirty="0">
                          <a:solidFill>
                            <a:schemeClr val="bg1"/>
                          </a:solidFill>
                          <a:effectLst/>
                          <a:latin typeface="+mj-lt"/>
                        </a:rPr>
                        <a:t>Increased Recycling to 35%</a:t>
                      </a:r>
                      <a:endParaRPr lang="en-US" sz="1600" b="0" i="0" u="none" strike="noStrike" dirty="0">
                        <a:solidFill>
                          <a:schemeClr val="bg1"/>
                        </a:solidFill>
                        <a:effectLst/>
                        <a:latin typeface="+mj-lt"/>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xmlns="" val="1225176532"/>
                  </a:ext>
                </a:extLst>
              </a:tr>
              <a:tr h="357613">
                <a:tc>
                  <a:txBody>
                    <a:bodyPr/>
                    <a:lstStyle/>
                    <a:p>
                      <a:pPr algn="ctr" fontAlgn="b"/>
                      <a:r>
                        <a:rPr lang="en-US" sz="1400" u="none" strike="noStrike" dirty="0">
                          <a:effectLst/>
                        </a:rPr>
                        <a:t>Capital investment in:</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25699617"/>
                  </a:ext>
                </a:extLst>
              </a:tr>
              <a:tr h="357613">
                <a:tc>
                  <a:txBody>
                    <a:bodyPr/>
                    <a:lstStyle/>
                    <a:p>
                      <a:pPr algn="ctr" fontAlgn="b"/>
                      <a:r>
                        <a:rPr lang="en-US" sz="1400" u="none" strike="noStrike" dirty="0">
                          <a:effectLst/>
                        </a:rPr>
                        <a:t>Water &amp; Septic</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$150,000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$150,000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$150,000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$150,000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241961321"/>
                  </a:ext>
                </a:extLst>
              </a:tr>
              <a:tr h="447317">
                <a:tc>
                  <a:txBody>
                    <a:bodyPr/>
                    <a:lstStyle/>
                    <a:p>
                      <a:pPr algn="ctr" fontAlgn="b"/>
                      <a:r>
                        <a:rPr lang="en-US" sz="1400" u="none" strike="noStrike" dirty="0">
                          <a:effectLst/>
                        </a:rPr>
                        <a:t>Replacement MSW Compactor</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93630991"/>
                  </a:ext>
                </a:extLst>
              </a:tr>
              <a:tr h="431523">
                <a:tc>
                  <a:txBody>
                    <a:bodyPr/>
                    <a:lstStyle/>
                    <a:p>
                      <a:pPr algn="ctr" fontAlgn="b"/>
                      <a:r>
                        <a:rPr lang="en-US" sz="1400" u="none" strike="noStrike" dirty="0">
                          <a:effectLst/>
                        </a:rPr>
                        <a:t>Scales</a:t>
                      </a:r>
                      <a:endParaRPr lang="en-US" sz="1400" b="0" i="0" u="none" strike="noStrike" dirty="0">
                        <a:solidFill>
                          <a:srgbClr val="000000"/>
                        </a:solidFill>
                        <a:effectLst/>
                        <a:latin typeface="Calibri" panose="020F0502020204030204" pitchFamily="34" charset="0"/>
                      </a:endParaRPr>
                    </a:p>
                  </a:txBody>
                  <a:tcPr marL="9754" marR="9754" marT="11378"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                 </a:t>
                      </a:r>
                      <a:r>
                        <a:rPr lang="en-US" sz="1400" b="0" i="0" u="none" strike="noStrike" baseline="0" dirty="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100,000</a:t>
                      </a:r>
                    </a:p>
                  </a:txBody>
                  <a:tcPr marL="9754" marR="9754" marT="11378"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u="none" strike="noStrike" dirty="0">
                          <a:effectLst/>
                        </a:rPr>
                        <a:t>$100,000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$100,000</a:t>
                      </a:r>
                    </a:p>
                  </a:txBody>
                  <a:tcPr marL="9754" marR="9754" marT="11378"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013376347"/>
                  </a:ext>
                </a:extLst>
              </a:tr>
              <a:tr h="293816">
                <a:tc>
                  <a:txBody>
                    <a:bodyPr/>
                    <a:lstStyle/>
                    <a:p>
                      <a:pPr algn="ctr" fontAlgn="b"/>
                      <a:r>
                        <a:rPr lang="en-US" sz="1400" b="0" i="0" u="none" strike="noStrike" dirty="0">
                          <a:solidFill>
                            <a:srgbClr val="000000"/>
                          </a:solidFill>
                          <a:effectLst/>
                          <a:latin typeface="Calibri" panose="020F0502020204030204" pitchFamily="34" charset="0"/>
                        </a:rPr>
                        <a:t>Second Compactor</a:t>
                      </a:r>
                    </a:p>
                  </a:txBody>
                  <a:tcPr marL="9754" marR="9754" marT="11378"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$150,000</a:t>
                      </a:r>
                    </a:p>
                  </a:txBody>
                  <a:tcPr marL="9754" marR="9754" marT="113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$150,000</a:t>
                      </a:r>
                    </a:p>
                  </a:txBody>
                  <a:tcPr marL="9754" marR="9754" marT="113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57613">
                <a:tc>
                  <a:txBody>
                    <a:bodyPr/>
                    <a:lstStyle/>
                    <a:p>
                      <a:pPr algn="ctr" fontAlgn="b"/>
                      <a:r>
                        <a:rPr lang="en-US" sz="1400" u="none" strike="noStrike" dirty="0">
                          <a:effectLst/>
                        </a:rPr>
                        <a:t>Recycling facility</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baseline="0" dirty="0">
                          <a:effectLst/>
                        </a:rPr>
                        <a:t>$2,000,000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$1,266,000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23048408"/>
                  </a:ext>
                </a:extLst>
              </a:tr>
              <a:tr h="395698">
                <a:tc>
                  <a:txBody>
                    <a:bodyPr/>
                    <a:lstStyle/>
                    <a:p>
                      <a:pPr algn="ctr" fontAlgn="b"/>
                      <a:r>
                        <a:rPr lang="en-US" sz="1400" u="none" strike="noStrike" dirty="0">
                          <a:effectLst/>
                        </a:rPr>
                        <a:t>Total investment</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$300,000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$350,000</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baseline="0" dirty="0">
                          <a:effectLst/>
                        </a:rPr>
                        <a:t>$2,000,000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$450,000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$1,566,000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40023840"/>
                  </a:ext>
                </a:extLst>
              </a:tr>
              <a:tr h="221365">
                <a:tc>
                  <a:txBody>
                    <a:bodyPr/>
                    <a:lstStyle/>
                    <a:p>
                      <a:pPr algn="ctr"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738411932"/>
                  </a:ext>
                </a:extLst>
              </a:tr>
              <a:tr h="357613">
                <a:tc>
                  <a:txBody>
                    <a:bodyPr/>
                    <a:lstStyle/>
                    <a:p>
                      <a:pPr algn="ctr" fontAlgn="b"/>
                      <a:r>
                        <a:rPr lang="en-US" sz="1400" u="none" strike="noStrike" dirty="0">
                          <a:effectLst/>
                        </a:rPr>
                        <a:t>Annual operating costs</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$337,000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$297,000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$337,000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effectLst/>
                        </a:rPr>
                        <a:t>$337,000</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08037382"/>
                  </a:ext>
                </a:extLst>
              </a:tr>
              <a:tr h="368461">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Avoided Landfill Costs</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$9,209</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FF0000"/>
                          </a:solidFill>
                          <a:effectLst/>
                          <a:latin typeface="Calibri" panose="020F0502020204030204" pitchFamily="34" charset="0"/>
                        </a:rPr>
                        <a:t>($24,486)</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$39,165</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403009793"/>
                  </a:ext>
                </a:extLst>
              </a:tr>
              <a:tr h="408120">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Recycling Revenue</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$1,152</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$20,000</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32942086"/>
                  </a:ext>
                </a:extLst>
              </a:tr>
              <a:tr h="365900">
                <a:tc>
                  <a:txBody>
                    <a:bodyPr/>
                    <a:lstStyle/>
                    <a:p>
                      <a:pPr algn="ctr" fontAlgn="b"/>
                      <a:r>
                        <a:rPr lang="en-US" sz="1400" b="0" i="0" u="none" strike="noStrike" dirty="0">
                          <a:solidFill>
                            <a:srgbClr val="000000"/>
                          </a:solidFill>
                          <a:effectLst/>
                          <a:latin typeface="Calibri" panose="020F0502020204030204" pitchFamily="34" charset="0"/>
                        </a:rPr>
                        <a:t>Net Cost (2020 data)</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$326,976</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$297,000</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Unknown</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$361,486</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$277,835</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42689127"/>
                  </a:ext>
                </a:extLst>
              </a:tr>
              <a:tr h="452334">
                <a:tc>
                  <a:txBody>
                    <a:bodyPr/>
                    <a:lstStyle/>
                    <a:p>
                      <a:pPr algn="ctr" fontAlgn="b"/>
                      <a:r>
                        <a:rPr lang="en-US" sz="1400" b="0" i="0" u="none" strike="noStrike" dirty="0">
                          <a:solidFill>
                            <a:srgbClr val="000000"/>
                          </a:solidFill>
                          <a:effectLst/>
                          <a:latin typeface="Calibri" panose="020F0502020204030204" pitchFamily="34" charset="0"/>
                        </a:rPr>
                        <a:t>Net Savings</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$0</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Calibri" panose="020F0502020204030204" pitchFamily="34" charset="0"/>
                        </a:rPr>
                        <a:t>$40,000</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Calibri" panose="020F0502020204030204" pitchFamily="34" charset="0"/>
                        </a:rPr>
                        <a:t>Unknown</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dirty="0">
                          <a:solidFill>
                            <a:srgbClr val="FF0000"/>
                          </a:solidFill>
                          <a:effectLst/>
                          <a:latin typeface="Calibri" panose="020F0502020204030204" pitchFamily="34" charset="0"/>
                        </a:rPr>
                        <a:t>($24,486)</a:t>
                      </a: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b="0" i="0" u="none" strike="noStrike" baseline="0" dirty="0">
                          <a:solidFill>
                            <a:srgbClr val="000000"/>
                          </a:solidFill>
                          <a:effectLst/>
                          <a:latin typeface="Calibri" panose="020F0502020204030204" pitchFamily="34" charset="0"/>
                        </a:rPr>
                        <a:t>$59,165</a:t>
                      </a:r>
                      <a:endParaRPr lang="en-US" sz="1400" b="0" i="0" u="none" strike="noStrike" dirty="0">
                        <a:solidFill>
                          <a:srgbClr val="000000"/>
                        </a:solidFill>
                        <a:effectLst/>
                        <a:latin typeface="Calibri" panose="020F0502020204030204" pitchFamily="34" charset="0"/>
                      </a:endParaRPr>
                    </a:p>
                  </a:txBody>
                  <a:tcPr marL="9754" marR="9754" marT="11378"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213693517"/>
                  </a:ext>
                </a:extLst>
              </a:tr>
            </a:tbl>
          </a:graphicData>
        </a:graphic>
      </p:graphicFrame>
    </p:spTree>
    <p:extLst>
      <p:ext uri="{BB962C8B-B14F-4D97-AF65-F5344CB8AC3E}">
        <p14:creationId xmlns:p14="http://schemas.microsoft.com/office/powerpoint/2010/main" val="26381839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DD60C94-0C9C-47B7-BE88-045235ACC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452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01176" y="1125252"/>
            <a:ext cx="5207588" cy="4574777"/>
          </a:xfrm>
        </p:spPr>
        <p:txBody>
          <a:bodyPr anchor="ctr">
            <a:normAutofit/>
          </a:bodyPr>
          <a:lstStyle/>
          <a:p>
            <a:pPr algn="ctr"/>
            <a:r>
              <a:rPr lang="en-US" sz="4000" dirty="0">
                <a:solidFill>
                  <a:srgbClr val="218424"/>
                </a:solidFill>
              </a:rPr>
              <a:t>Increase recycling </a:t>
            </a:r>
            <a:br>
              <a:rPr lang="en-US" sz="4000" dirty="0">
                <a:solidFill>
                  <a:srgbClr val="218424"/>
                </a:solidFill>
              </a:rPr>
            </a:br>
            <a:r>
              <a:rPr lang="en-US" sz="4000" dirty="0">
                <a:solidFill>
                  <a:srgbClr val="218424"/>
                </a:solidFill>
              </a:rPr>
              <a:t>&amp;</a:t>
            </a:r>
            <a:br>
              <a:rPr lang="en-US" sz="4000" dirty="0">
                <a:solidFill>
                  <a:srgbClr val="218424"/>
                </a:solidFill>
              </a:rPr>
            </a:br>
            <a:r>
              <a:rPr lang="en-US" sz="4000" dirty="0">
                <a:solidFill>
                  <a:srgbClr val="218424"/>
                </a:solidFill>
              </a:rPr>
              <a:t>market baled Recycled products</a:t>
            </a:r>
            <a:endParaRPr lang="en-US" sz="4000" dirty="0">
              <a:solidFill>
                <a:schemeClr val="tx2"/>
              </a:solidFill>
            </a:endParaRPr>
          </a:p>
        </p:txBody>
      </p:sp>
      <p:sp>
        <p:nvSpPr>
          <p:cNvPr id="3" name="Content Placeholder 2"/>
          <p:cNvSpPr>
            <a:spLocks noGrp="1"/>
          </p:cNvSpPr>
          <p:nvPr>
            <p:ph type="subTitle" idx="1"/>
          </p:nvPr>
        </p:nvSpPr>
        <p:spPr>
          <a:xfrm>
            <a:off x="481090" y="1552397"/>
            <a:ext cx="3696796" cy="3654082"/>
          </a:xfrm>
        </p:spPr>
        <p:txBody>
          <a:bodyPr anchor="ctr">
            <a:normAutofit/>
          </a:bodyPr>
          <a:lstStyle/>
          <a:p>
            <a:pPr algn="ctr"/>
            <a:r>
              <a:rPr lang="en-US" sz="4400" dirty="0"/>
              <a:t>How can</a:t>
            </a:r>
          </a:p>
          <a:p>
            <a:pPr algn="ctr"/>
            <a:r>
              <a:rPr lang="en-US" sz="4400" dirty="0"/>
              <a:t> Tamworth </a:t>
            </a:r>
          </a:p>
          <a:p>
            <a:pPr algn="ctr"/>
            <a:r>
              <a:rPr lang="en-US" sz="4400" dirty="0"/>
              <a:t>save money ?</a:t>
            </a:r>
            <a:endParaRPr sz="4400" dirty="0"/>
          </a:p>
        </p:txBody>
      </p:sp>
      <p:sp>
        <p:nvSpPr>
          <p:cNvPr id="11" name="Rectangle 10">
            <a:extLst>
              <a:ext uri="{FF2B5EF4-FFF2-40B4-BE49-F238E27FC236}">
                <a16:creationId xmlns:a16="http://schemas.microsoft.com/office/drawing/2014/main" xmlns="" id="{BFCF7016-AC99-433F-B943-24C3736E0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09" y="457200"/>
            <a:ext cx="6497906"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A03737D1-A930-4E3E-9160-3CD4AEC72A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69671" y="453643"/>
            <a:ext cx="3099620"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F71CFF33-010E-4E26-A285-83B1829823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10" y="5707627"/>
            <a:ext cx="9682177" cy="6492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524079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USDA GRANT</a:t>
            </a:r>
            <a:endParaRPr lang="en-US" dirty="0"/>
          </a:p>
        </p:txBody>
      </p:sp>
      <p:sp>
        <p:nvSpPr>
          <p:cNvPr id="3" name="Content Placeholder 2"/>
          <p:cNvSpPr>
            <a:spLocks noGrp="1"/>
          </p:cNvSpPr>
          <p:nvPr>
            <p:ph idx="1"/>
          </p:nvPr>
        </p:nvSpPr>
        <p:spPr/>
        <p:txBody>
          <a:bodyPr/>
          <a:lstStyle/>
          <a:p>
            <a:pPr marL="0" indent="0">
              <a:buNone/>
            </a:pPr>
            <a:r>
              <a:rPr lang="en-US" dirty="0" smtClean="0"/>
              <a:t>Eric Law from the USDA said,</a:t>
            </a:r>
          </a:p>
          <a:p>
            <a:endParaRPr lang="en-US" dirty="0" smtClean="0"/>
          </a:p>
          <a:p>
            <a:pPr marL="0" indent="0">
              <a:buNone/>
            </a:pPr>
            <a:r>
              <a:rPr lang="en-US" dirty="0" smtClean="0"/>
              <a:t>“ If this project is necessary and inevitable, there is no better time than now to go for the grant.”</a:t>
            </a:r>
          </a:p>
          <a:p>
            <a:pPr marL="0" indent="0">
              <a:buNone/>
            </a:pPr>
            <a:r>
              <a:rPr lang="en-US" dirty="0" smtClean="0"/>
              <a:t> </a:t>
            </a:r>
            <a:endParaRPr lang="en-US" dirty="0"/>
          </a:p>
        </p:txBody>
      </p:sp>
    </p:spTree>
    <p:extLst>
      <p:ext uri="{BB962C8B-B14F-4D97-AF65-F5344CB8AC3E}">
        <p14:creationId xmlns:p14="http://schemas.microsoft.com/office/powerpoint/2010/main" val="295166080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409A0-017F-CC44-A284-DB97010F80A2}"/>
              </a:ext>
            </a:extLst>
          </p:cNvPr>
          <p:cNvSpPr>
            <a:spLocks noGrp="1"/>
          </p:cNvSpPr>
          <p:nvPr>
            <p:ph type="title"/>
          </p:nvPr>
        </p:nvSpPr>
        <p:spPr>
          <a:xfrm>
            <a:off x="498251" y="702156"/>
            <a:ext cx="9455598" cy="760670"/>
          </a:xfrm>
        </p:spPr>
        <p:txBody>
          <a:bodyPr/>
          <a:lstStyle/>
          <a:p>
            <a:pPr algn="ctr"/>
            <a:r>
              <a:rPr lang="en-US" dirty="0"/>
              <a:t>Proposed next steps</a:t>
            </a:r>
          </a:p>
        </p:txBody>
      </p:sp>
      <p:sp>
        <p:nvSpPr>
          <p:cNvPr id="3" name="Content Placeholder 2">
            <a:extLst>
              <a:ext uri="{FF2B5EF4-FFF2-40B4-BE49-F238E27FC236}">
                <a16:creationId xmlns:a16="http://schemas.microsoft.com/office/drawing/2014/main" xmlns="" id="{5A9A91B3-19A8-6F4A-B409-AD3E8427280D}"/>
              </a:ext>
            </a:extLst>
          </p:cNvPr>
          <p:cNvSpPr>
            <a:spLocks noGrp="1"/>
          </p:cNvSpPr>
          <p:nvPr>
            <p:ph idx="1"/>
          </p:nvPr>
        </p:nvSpPr>
        <p:spPr>
          <a:xfrm>
            <a:off x="110258" y="1864702"/>
            <a:ext cx="10341842" cy="4533151"/>
          </a:xfrm>
        </p:spPr>
        <p:txBody>
          <a:bodyPr>
            <a:normAutofit/>
          </a:bodyPr>
          <a:lstStyle/>
          <a:p>
            <a:r>
              <a:rPr lang="en-US" dirty="0" smtClean="0"/>
              <a:t>Water, sewer and bathroom </a:t>
            </a:r>
            <a:r>
              <a:rPr lang="en-US" dirty="0"/>
              <a:t>improvements </a:t>
            </a:r>
            <a:r>
              <a:rPr lang="en-US" dirty="0" smtClean="0"/>
              <a:t>in </a:t>
            </a:r>
            <a:r>
              <a:rPr lang="en-US" dirty="0"/>
              <a:t>2022 with ARPA funds (phase I)</a:t>
            </a:r>
          </a:p>
          <a:p>
            <a:r>
              <a:rPr lang="en-US" dirty="0" smtClean="0"/>
              <a:t>Seek </a:t>
            </a:r>
            <a:r>
              <a:rPr lang="en-US" dirty="0"/>
              <a:t>USDA grant for $495,600 which is 35% of total facility costs, including design, environmental review, equipment </a:t>
            </a:r>
          </a:p>
          <a:p>
            <a:r>
              <a:rPr lang="en-US" dirty="0"/>
              <a:t>Seek additional </a:t>
            </a:r>
            <a:r>
              <a:rPr lang="en-US" dirty="0" smtClean="0"/>
              <a:t>grants to help cover the costs, such </a:t>
            </a:r>
            <a:r>
              <a:rPr lang="en-US" dirty="0"/>
              <a:t>as NH The Beautiful grant </a:t>
            </a:r>
            <a:r>
              <a:rPr lang="en-US" dirty="0" smtClean="0"/>
              <a:t>for </a:t>
            </a:r>
            <a:r>
              <a:rPr lang="en-US" dirty="0"/>
              <a:t>signage </a:t>
            </a:r>
          </a:p>
          <a:p>
            <a:r>
              <a:rPr lang="en-US" dirty="0"/>
              <a:t>Fund remaining costs $822,000 from </a:t>
            </a:r>
            <a:r>
              <a:rPr lang="en-US" dirty="0" smtClean="0"/>
              <a:t>taxes $273,400 </a:t>
            </a:r>
            <a:r>
              <a:rPr lang="en-US" dirty="0"/>
              <a:t>in </a:t>
            </a:r>
            <a:r>
              <a:rPr lang="en-US" dirty="0" smtClean="0"/>
              <a:t>each year 2022, </a:t>
            </a:r>
            <a:r>
              <a:rPr lang="en-US" dirty="0"/>
              <a:t>2023, </a:t>
            </a:r>
            <a:r>
              <a:rPr lang="en-US" dirty="0" smtClean="0"/>
              <a:t>and 2024  </a:t>
            </a:r>
            <a:r>
              <a:rPr lang="en-US" dirty="0"/>
              <a:t>(</a:t>
            </a:r>
            <a:r>
              <a:rPr lang="en-US" dirty="0" smtClean="0"/>
              <a:t>current </a:t>
            </a:r>
            <a:r>
              <a:rPr lang="en-US" dirty="0"/>
              <a:t>bond payments for </a:t>
            </a:r>
            <a:r>
              <a:rPr lang="en-US" dirty="0" smtClean="0"/>
              <a:t>school $239,000 expire in 2022 </a:t>
            </a:r>
            <a:r>
              <a:rPr lang="en-US" dirty="0"/>
              <a:t>and the </a:t>
            </a:r>
            <a:r>
              <a:rPr lang="en-US" dirty="0" smtClean="0"/>
              <a:t>landfill $72,000 expire in 2023) (There is $100,000 in a Capital Reserve)</a:t>
            </a:r>
          </a:p>
          <a:p>
            <a:r>
              <a:rPr lang="en-US" dirty="0" smtClean="0"/>
              <a:t>Construct </a:t>
            </a:r>
            <a:r>
              <a:rPr lang="en-US" dirty="0"/>
              <a:t>recycling facility </a:t>
            </a:r>
            <a:r>
              <a:rPr lang="en-US" dirty="0" smtClean="0"/>
              <a:t>with </a:t>
            </a:r>
            <a:r>
              <a:rPr lang="en-US" dirty="0"/>
              <a:t>equipment at transfer station (phase II</a:t>
            </a:r>
            <a:r>
              <a:rPr lang="en-US" dirty="0" smtClean="0"/>
              <a:t>) completion in 2024</a:t>
            </a:r>
            <a:endParaRPr lang="en-US" dirty="0"/>
          </a:p>
        </p:txBody>
      </p:sp>
    </p:spTree>
    <p:extLst>
      <p:ext uri="{BB962C8B-B14F-4D97-AF65-F5344CB8AC3E}">
        <p14:creationId xmlns:p14="http://schemas.microsoft.com/office/powerpoint/2010/main" val="28508978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B373F125-DEF3-41D6-9918-AB21A2ACC3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452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71E9F226-EB6E-48C9-ADDA-636DE4BF4E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0572" y="485678"/>
            <a:ext cx="3578972"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278" y="1113765"/>
            <a:ext cx="2803129" cy="4624327"/>
          </a:xfrm>
        </p:spPr>
        <p:txBody>
          <a:bodyPr anchor="ctr">
            <a:normAutofit/>
          </a:bodyPr>
          <a:lstStyle/>
          <a:p>
            <a:pPr algn="ctr"/>
            <a:r>
              <a:rPr lang="en-US" sz="3200" dirty="0">
                <a:solidFill>
                  <a:srgbClr val="FFFFFF"/>
                </a:solidFill>
              </a:rPr>
              <a:t>Contents</a:t>
            </a:r>
          </a:p>
        </p:txBody>
      </p:sp>
      <p:sp>
        <p:nvSpPr>
          <p:cNvPr id="3" name="Content Placeholder 2"/>
          <p:cNvSpPr>
            <a:spLocks noGrp="1"/>
          </p:cNvSpPr>
          <p:nvPr>
            <p:ph type="body" idx="1"/>
          </p:nvPr>
        </p:nvSpPr>
        <p:spPr>
          <a:xfrm>
            <a:off x="4420115" y="1113765"/>
            <a:ext cx="5236491" cy="4624327"/>
          </a:xfrm>
        </p:spPr>
        <p:txBody>
          <a:bodyPr anchor="ctr">
            <a:normAutofit/>
          </a:bodyPr>
          <a:lstStyle/>
          <a:p>
            <a:r>
              <a:rPr lang="en-US" dirty="0"/>
              <a:t>What we recycle, and where all our trash goes  </a:t>
            </a:r>
          </a:p>
          <a:p>
            <a:r>
              <a:rPr lang="en-US" dirty="0"/>
              <a:t>How much it </a:t>
            </a:r>
            <a:r>
              <a:rPr lang="en-US" dirty="0" smtClean="0"/>
              <a:t>costs </a:t>
            </a:r>
            <a:r>
              <a:rPr lang="en-US" dirty="0"/>
              <a:t>and how much could we save</a:t>
            </a:r>
          </a:p>
          <a:p>
            <a:r>
              <a:rPr lang="en-US" dirty="0"/>
              <a:t>TSIC research on options</a:t>
            </a:r>
          </a:p>
          <a:p>
            <a:pPr lvl="1"/>
            <a:r>
              <a:rPr lang="en-US" dirty="0"/>
              <a:t>No change (what we’re doing now)</a:t>
            </a:r>
          </a:p>
          <a:p>
            <a:pPr lvl="1"/>
            <a:r>
              <a:rPr lang="en-US" dirty="0"/>
              <a:t>No recycling No </a:t>
            </a:r>
            <a:r>
              <a:rPr lang="en-US" dirty="0" smtClean="0"/>
              <a:t>brush</a:t>
            </a:r>
            <a:endParaRPr lang="en-US" dirty="0"/>
          </a:p>
          <a:p>
            <a:pPr lvl="1"/>
            <a:r>
              <a:rPr lang="en-US" dirty="0"/>
              <a:t>Regional cooperation</a:t>
            </a:r>
          </a:p>
          <a:p>
            <a:pPr lvl="1"/>
            <a:r>
              <a:rPr lang="en-US" dirty="0"/>
              <a:t>Single stream recycling</a:t>
            </a:r>
          </a:p>
          <a:p>
            <a:pPr lvl="1"/>
            <a:r>
              <a:rPr lang="en-US" dirty="0"/>
              <a:t>Increase source-separated recycling capacity</a:t>
            </a:r>
          </a:p>
          <a:p>
            <a:r>
              <a:rPr lang="en-US" dirty="0"/>
              <a:t>Comparisons</a:t>
            </a:r>
          </a:p>
          <a:p>
            <a:r>
              <a:rPr lang="en-US" dirty="0"/>
              <a:t>Proposed next steps</a:t>
            </a:r>
          </a:p>
        </p:txBody>
      </p:sp>
    </p:spTree>
    <p:extLst>
      <p:ext uri="{BB962C8B-B14F-4D97-AF65-F5344CB8AC3E}">
        <p14:creationId xmlns:p14="http://schemas.microsoft.com/office/powerpoint/2010/main" val="21983491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51" y="747126"/>
            <a:ext cx="9455598" cy="996169"/>
          </a:xfrm>
        </p:spPr>
        <p:txBody>
          <a:bodyPr>
            <a:normAutofit/>
          </a:bodyPr>
          <a:lstStyle/>
          <a:p>
            <a:pPr algn="ctr"/>
            <a:r>
              <a:rPr lang="en-US" dirty="0"/>
              <a:t>Requests </a:t>
            </a:r>
            <a:r>
              <a:rPr lang="en-US" dirty="0" smtClean="0"/>
              <a:t>of </a:t>
            </a:r>
            <a:r>
              <a:rPr lang="en-US" dirty="0"/>
              <a:t>Select </a:t>
            </a:r>
            <a:r>
              <a:rPr lang="en-US" dirty="0" smtClean="0"/>
              <a:t>Board</a:t>
            </a:r>
            <a:r>
              <a:rPr lang="en-US" dirty="0"/>
              <a:t/>
            </a:r>
            <a:br>
              <a:rPr lang="en-US" dirty="0"/>
            </a:br>
            <a:endParaRPr lang="en-US" dirty="0"/>
          </a:p>
        </p:txBody>
      </p:sp>
      <p:sp>
        <p:nvSpPr>
          <p:cNvPr id="3" name="Content Placeholder 2"/>
          <p:cNvSpPr>
            <a:spLocks noGrp="1"/>
          </p:cNvSpPr>
          <p:nvPr>
            <p:ph idx="1"/>
          </p:nvPr>
        </p:nvSpPr>
        <p:spPr/>
        <p:txBody>
          <a:bodyPr/>
          <a:lstStyle/>
          <a:p>
            <a:pPr lvl="1"/>
            <a:endParaRPr lang="en-US" dirty="0" smtClean="0"/>
          </a:p>
          <a:p>
            <a:pPr lvl="1"/>
            <a:endParaRPr lang="en-US" dirty="0"/>
          </a:p>
          <a:p>
            <a:pPr lvl="1"/>
            <a:endParaRPr lang="en-US" dirty="0" smtClean="0"/>
          </a:p>
          <a:p>
            <a:pPr lvl="1"/>
            <a:r>
              <a:rPr lang="en-US" dirty="0" smtClean="0"/>
              <a:t>Approve </a:t>
            </a:r>
            <a:r>
              <a:rPr lang="en-US" dirty="0"/>
              <a:t>effort to seek grant funding</a:t>
            </a:r>
          </a:p>
          <a:p>
            <a:pPr lvl="1"/>
            <a:r>
              <a:rPr lang="en-US" dirty="0"/>
              <a:t>Support for collecting information needed</a:t>
            </a:r>
          </a:p>
          <a:p>
            <a:pPr lvl="1"/>
            <a:r>
              <a:rPr lang="en-US" dirty="0"/>
              <a:t>Approval to initiate environmental review now for grant requirements  </a:t>
            </a:r>
          </a:p>
          <a:p>
            <a:pPr lvl="1"/>
            <a:r>
              <a:rPr lang="en-US" dirty="0"/>
              <a:t>Approval to </a:t>
            </a:r>
            <a:r>
              <a:rPr lang="en-US" dirty="0" smtClean="0"/>
              <a:t>advance </a:t>
            </a:r>
            <a:r>
              <a:rPr lang="en-US" dirty="0"/>
              <a:t>other grant requirements</a:t>
            </a:r>
          </a:p>
          <a:p>
            <a:pPr marL="324000" lvl="1" indent="0">
              <a:buNone/>
            </a:pPr>
            <a:r>
              <a:rPr lang="en-US" dirty="0" smtClean="0"/>
              <a:t>  </a:t>
            </a:r>
            <a:endParaRPr lang="en-US" dirty="0"/>
          </a:p>
          <a:p>
            <a:pPr marL="324000" lvl="1" indent="0">
              <a:buNone/>
            </a:pPr>
            <a:endParaRPr lang="en-US" dirty="0"/>
          </a:p>
          <a:p>
            <a:endParaRPr lang="en-US" dirty="0"/>
          </a:p>
        </p:txBody>
      </p:sp>
    </p:spTree>
    <p:extLst>
      <p:ext uri="{BB962C8B-B14F-4D97-AF65-F5344CB8AC3E}">
        <p14:creationId xmlns:p14="http://schemas.microsoft.com/office/powerpoint/2010/main" val="35316745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Break down of Tamworth’s</a:t>
            </a:r>
            <a:br>
              <a:rPr lang="en-US" dirty="0"/>
            </a:br>
            <a:r>
              <a:rPr lang="en-US" dirty="0"/>
              <a:t> Municipal waste at the transfer station</a:t>
            </a:r>
          </a:p>
        </p:txBody>
      </p:sp>
      <p:sp>
        <p:nvSpPr>
          <p:cNvPr id="3" name="Content Placeholder 2"/>
          <p:cNvSpPr>
            <a:spLocks noGrp="1"/>
          </p:cNvSpPr>
          <p:nvPr>
            <p:ph idx="1"/>
          </p:nvPr>
        </p:nvSpPr>
        <p:spPr>
          <a:xfrm>
            <a:off x="498251" y="1715956"/>
            <a:ext cx="9633626" cy="4816013"/>
          </a:xfrm>
        </p:spPr>
        <p:txBody>
          <a:bodyPr>
            <a:normAutofit fontScale="47500" lnSpcReduction="20000"/>
          </a:bodyPr>
          <a:lstStyle/>
          <a:p>
            <a:pPr marL="0" indent="0">
              <a:buNone/>
            </a:pPr>
            <a:r>
              <a:rPr lang="en-US" sz="3800" dirty="0"/>
              <a:t>EPA’s Percentages in the Waste Stream				  	 Tonnages in our MSW</a:t>
            </a:r>
            <a:endParaRPr lang="en-US" sz="2500" dirty="0"/>
          </a:p>
          <a:p>
            <a:pPr marL="0" indent="0">
              <a:buNone/>
            </a:pPr>
            <a:endParaRPr lang="en-US" dirty="0"/>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a:p>
          <a:p>
            <a:pPr marL="0" indent="0">
              <a:buNone/>
            </a:pPr>
            <a:endParaRPr lang="en-US" dirty="0"/>
          </a:p>
          <a:p>
            <a:pPr marL="0" indent="0">
              <a:buNone/>
            </a:pPr>
            <a:endParaRPr lang="en-US" sz="2600" dirty="0"/>
          </a:p>
          <a:p>
            <a:pPr marL="0" indent="0">
              <a:buNone/>
            </a:pPr>
            <a:endParaRPr lang="en-US" sz="2600" dirty="0"/>
          </a:p>
          <a:p>
            <a:pPr marL="0" indent="0">
              <a:buNone/>
            </a:pPr>
            <a:endParaRPr lang="en-US" sz="2600" dirty="0"/>
          </a:p>
          <a:p>
            <a:pPr marL="0" indent="0">
              <a:buNone/>
            </a:pPr>
            <a:r>
              <a:rPr lang="en-US" sz="3400" dirty="0"/>
              <a:t>													</a:t>
            </a:r>
            <a:r>
              <a:rPr lang="en-US" sz="3300" dirty="0"/>
              <a:t>	  *</a:t>
            </a:r>
            <a:r>
              <a:rPr lang="en-US" sz="2200" dirty="0"/>
              <a:t>The 12.1% yard trimmings are not allowed in the MSW </a:t>
            </a:r>
          </a:p>
          <a:p>
            <a:pPr marL="0" indent="0">
              <a:buNone/>
            </a:pPr>
            <a:r>
              <a:rPr lang="en-US" sz="2200" dirty="0"/>
              <a:t>														    Tamworth MSW may vary from the EPA percentages</a:t>
            </a:r>
            <a:endParaRPr lang="en-US" sz="3300" dirty="0"/>
          </a:p>
        </p:txBody>
      </p:sp>
      <p:graphicFrame>
        <p:nvGraphicFramePr>
          <p:cNvPr id="12" name="Chart 11"/>
          <p:cNvGraphicFramePr/>
          <p:nvPr>
            <p:extLst>
              <p:ext uri="{D42A27DB-BD31-4B8C-83A1-F6EECF244321}">
                <p14:modId xmlns:p14="http://schemas.microsoft.com/office/powerpoint/2010/main" val="1778683887"/>
              </p:ext>
            </p:extLst>
          </p:nvPr>
        </p:nvGraphicFramePr>
        <p:xfrm>
          <a:off x="96062" y="2286000"/>
          <a:ext cx="10267981"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71154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018A306-443B-4844-9884-D3E2C3B371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10" y="457200"/>
            <a:ext cx="3174825"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xmlns="" id="{3F430D2A-93AA-410C-B1BB-98FEA29907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4466" y="453643"/>
            <a:ext cx="3174825"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xmlns="" id="{9A0EF52A-1A39-47D8-AA03-47A1C47BE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6486" y="457200"/>
            <a:ext cx="317482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xmlns="" id="{896DE2E2-8696-47C1-8B42-A04B409BCF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10" y="3085765"/>
            <a:ext cx="9655561"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xmlns="" id="{9DD60C94-0C9C-47B7-BE88-045235ACC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0452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55500" y="449812"/>
            <a:ext cx="5727057" cy="3479440"/>
          </a:xfrm>
        </p:spPr>
        <p:txBody>
          <a:bodyPr vert="horz" lIns="91440" tIns="45720" rIns="91440" bIns="45720" rtlCol="0" anchor="ctr">
            <a:normAutofit/>
          </a:bodyPr>
          <a:lstStyle/>
          <a:p>
            <a:pPr algn="ctr"/>
            <a:r>
              <a:rPr lang="en-US" sz="5400" dirty="0">
                <a:solidFill>
                  <a:schemeClr val="tx1"/>
                </a:solidFill>
              </a:rPr>
              <a:t>Where </a:t>
            </a:r>
            <a:r>
              <a:rPr lang="en-US" sz="5400" dirty="0" smtClean="0">
                <a:solidFill>
                  <a:schemeClr val="tx1"/>
                </a:solidFill>
              </a:rPr>
              <a:t>did </a:t>
            </a:r>
            <a:r>
              <a:rPr lang="en-US" sz="5400" dirty="0">
                <a:solidFill>
                  <a:schemeClr val="tx1"/>
                </a:solidFill>
              </a:rPr>
              <a:t>OUR TRASH </a:t>
            </a:r>
            <a:r>
              <a:rPr lang="en-US" sz="5400" dirty="0" smtClean="0">
                <a:solidFill>
                  <a:schemeClr val="tx1"/>
                </a:solidFill>
              </a:rPr>
              <a:t>go in 2020?</a:t>
            </a:r>
            <a:endParaRPr lang="en-US" sz="5400" dirty="0">
              <a:solidFill>
                <a:schemeClr val="tx1"/>
              </a:solidFill>
            </a:endParaRPr>
          </a:p>
        </p:txBody>
      </p:sp>
      <p:sp>
        <p:nvSpPr>
          <p:cNvPr id="19" name="Rectangle 18">
            <a:extLst>
              <a:ext uri="{FF2B5EF4-FFF2-40B4-BE49-F238E27FC236}">
                <a16:creationId xmlns:a16="http://schemas.microsoft.com/office/drawing/2014/main" xmlns="" id="{BFCF7016-AC99-433F-B943-24C3736E06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2809" y="457200"/>
            <a:ext cx="6497906" cy="64361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A03737D1-A930-4E3E-9160-3CD4AEC72A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969671" y="453643"/>
            <a:ext cx="3099620"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p:cNvSpPr>
            <a:spLocks noGrp="1"/>
          </p:cNvSpPr>
          <p:nvPr>
            <p:ph idx="1"/>
          </p:nvPr>
        </p:nvSpPr>
        <p:spPr>
          <a:xfrm>
            <a:off x="696271" y="2979390"/>
            <a:ext cx="5570773" cy="3226069"/>
          </a:xfrm>
        </p:spPr>
        <p:txBody>
          <a:bodyPr>
            <a:normAutofit lnSpcReduction="10000"/>
          </a:bodyPr>
          <a:lstStyle/>
          <a:p>
            <a:pPr marL="2571400" lvl="8" indent="0">
              <a:buNone/>
            </a:pPr>
            <a:endParaRPr lang="en-US" dirty="0"/>
          </a:p>
          <a:p>
            <a:pPr marL="401400" lvl="1" indent="0">
              <a:buNone/>
            </a:pPr>
            <a:r>
              <a:rPr lang="en-US" sz="1800" b="1" dirty="0"/>
              <a:t>MSW 973.35 tons </a:t>
            </a:r>
            <a:r>
              <a:rPr lang="en-US" sz="1800" dirty="0"/>
              <a:t>in a landfill in Rochester NH</a:t>
            </a:r>
          </a:p>
          <a:p>
            <a:pPr marL="401400" lvl="1" indent="0">
              <a:buNone/>
            </a:pPr>
            <a:r>
              <a:rPr lang="en-US" sz="1800" b="1" dirty="0"/>
              <a:t>Demo 323.73 tons </a:t>
            </a:r>
            <a:r>
              <a:rPr lang="en-US" sz="1800" dirty="0"/>
              <a:t>in a landfill in Rochester NH</a:t>
            </a:r>
          </a:p>
          <a:p>
            <a:pPr marL="401400" lvl="1" indent="0">
              <a:buNone/>
            </a:pPr>
            <a:r>
              <a:rPr lang="en-US" sz="1800" b="1" dirty="0"/>
              <a:t>Glass 44.53 tons </a:t>
            </a:r>
            <a:r>
              <a:rPr lang="en-US" sz="1800" dirty="0"/>
              <a:t>to PGA in Rochester NH</a:t>
            </a:r>
          </a:p>
          <a:p>
            <a:pPr marL="401400" lvl="1" indent="0">
              <a:buNone/>
            </a:pPr>
            <a:r>
              <a:rPr lang="en-US" sz="1800" b="1" dirty="0"/>
              <a:t>OCC 37.53 Tons </a:t>
            </a:r>
            <a:r>
              <a:rPr lang="en-US" sz="1800" dirty="0"/>
              <a:t>to Recycle in Rochester NH</a:t>
            </a:r>
          </a:p>
          <a:p>
            <a:pPr marL="401400" lvl="1" indent="0">
              <a:buNone/>
            </a:pPr>
            <a:r>
              <a:rPr lang="en-US" sz="1800" b="1" dirty="0"/>
              <a:t>Alum </a:t>
            </a:r>
            <a:r>
              <a:rPr lang="en-US" sz="1800" b="1" dirty="0" smtClean="0"/>
              <a:t>and Tin 3.88 </a:t>
            </a:r>
            <a:r>
              <a:rPr lang="en-US" sz="1800" b="1" dirty="0"/>
              <a:t>tons </a:t>
            </a:r>
            <a:r>
              <a:rPr lang="en-US" sz="1800" dirty="0"/>
              <a:t>to  Ricker Salvage in Tamworth NH</a:t>
            </a:r>
          </a:p>
          <a:p>
            <a:pPr marL="2571400" lvl="8" indent="0">
              <a:buNone/>
            </a:pPr>
            <a:r>
              <a:rPr lang="en-US" dirty="0"/>
              <a:t>															</a:t>
            </a:r>
          </a:p>
        </p:txBody>
      </p:sp>
      <p:sp>
        <p:nvSpPr>
          <p:cNvPr id="3" name="TextBox 2"/>
          <p:cNvSpPr txBox="1"/>
          <p:nvPr/>
        </p:nvSpPr>
        <p:spPr>
          <a:xfrm>
            <a:off x="1017991" y="5753101"/>
            <a:ext cx="4448321" cy="923330"/>
          </a:xfrm>
          <a:prstGeom prst="rect">
            <a:avLst/>
          </a:prstGeom>
          <a:noFill/>
        </p:spPr>
        <p:txBody>
          <a:bodyPr wrap="square" rtlCol="0">
            <a:spAutoFit/>
          </a:bodyPr>
          <a:lstStyle/>
          <a:p>
            <a:pPr algn="ctr"/>
            <a:r>
              <a:rPr lang="en-US" dirty="0" smtClean="0"/>
              <a:t>   Other </a:t>
            </a:r>
            <a:r>
              <a:rPr lang="en-US" dirty="0"/>
              <a:t>Items handled at the transfer station</a:t>
            </a:r>
            <a:r>
              <a:rPr lang="en-US" dirty="0" smtClean="0"/>
              <a:t>:                                     </a:t>
            </a:r>
            <a:endParaRPr lang="en-US" dirty="0"/>
          </a:p>
          <a:p>
            <a:pPr algn="ctr"/>
            <a:r>
              <a:rPr lang="en-US" dirty="0"/>
              <a:t>Heavy Metal, Tires, Electronics, Refrigeration, Brush </a:t>
            </a:r>
          </a:p>
        </p:txBody>
      </p:sp>
      <p:graphicFrame>
        <p:nvGraphicFramePr>
          <p:cNvPr id="14" name="Chart 13"/>
          <p:cNvGraphicFramePr/>
          <p:nvPr>
            <p:extLst>
              <p:ext uri="{D42A27DB-BD31-4B8C-83A1-F6EECF244321}">
                <p14:modId xmlns:p14="http://schemas.microsoft.com/office/powerpoint/2010/main" val="3156855531"/>
              </p:ext>
            </p:extLst>
          </p:nvPr>
        </p:nvGraphicFramePr>
        <p:xfrm>
          <a:off x="5972683" y="1154627"/>
          <a:ext cx="4150938" cy="506783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32923" y="3537522"/>
            <a:ext cx="2644273" cy="369332"/>
          </a:xfrm>
          <a:prstGeom prst="rect">
            <a:avLst/>
          </a:prstGeom>
          <a:noFill/>
        </p:spPr>
        <p:txBody>
          <a:bodyPr wrap="square" rtlCol="0">
            <a:spAutoFit/>
          </a:bodyPr>
          <a:lstStyle/>
          <a:p>
            <a:r>
              <a:rPr lang="en-US" dirty="0" smtClean="0"/>
              <a:t>93% goes in the landfill</a:t>
            </a:r>
            <a:endParaRPr lang="en-US" dirty="0"/>
          </a:p>
        </p:txBody>
      </p:sp>
    </p:spTree>
    <p:extLst>
      <p:ext uri="{BB962C8B-B14F-4D97-AF65-F5344CB8AC3E}">
        <p14:creationId xmlns:p14="http://schemas.microsoft.com/office/powerpoint/2010/main" val="9703091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9CFF2E-2D0C-AC40-A12E-0A556DA02A2F}"/>
              </a:ext>
            </a:extLst>
          </p:cNvPr>
          <p:cNvSpPr>
            <a:spLocks noGrp="1"/>
          </p:cNvSpPr>
          <p:nvPr>
            <p:ph type="title"/>
          </p:nvPr>
        </p:nvSpPr>
        <p:spPr>
          <a:xfrm>
            <a:off x="498251" y="702156"/>
            <a:ext cx="9455598" cy="841906"/>
          </a:xfrm>
        </p:spPr>
        <p:txBody>
          <a:bodyPr anchor="ctr"/>
          <a:lstStyle/>
          <a:p>
            <a:pPr algn="ctr"/>
            <a:r>
              <a:rPr lang="en-US" dirty="0"/>
              <a:t>What we remove from the MSW</a:t>
            </a:r>
          </a:p>
        </p:txBody>
      </p:sp>
      <p:graphicFrame>
        <p:nvGraphicFramePr>
          <p:cNvPr id="4" name="Content Placeholder 3">
            <a:extLst>
              <a:ext uri="{FF2B5EF4-FFF2-40B4-BE49-F238E27FC236}">
                <a16:creationId xmlns:a16="http://schemas.microsoft.com/office/drawing/2014/main" xmlns="" id="{CB53FDA6-4260-2449-8C68-9D20433ABBED}"/>
              </a:ext>
            </a:extLst>
          </p:cNvPr>
          <p:cNvGraphicFramePr>
            <a:graphicFrameLocks noGrp="1"/>
          </p:cNvGraphicFramePr>
          <p:nvPr>
            <p:ph idx="1"/>
            <p:extLst>
              <p:ext uri="{D42A27DB-BD31-4B8C-83A1-F6EECF244321}">
                <p14:modId xmlns:p14="http://schemas.microsoft.com/office/powerpoint/2010/main" val="3978113289"/>
              </p:ext>
            </p:extLst>
          </p:nvPr>
        </p:nvGraphicFramePr>
        <p:xfrm>
          <a:off x="273908" y="1631226"/>
          <a:ext cx="9823353" cy="4796789"/>
        </p:xfrm>
        <a:graphic>
          <a:graphicData uri="http://schemas.openxmlformats.org/drawingml/2006/table">
            <a:tbl>
              <a:tblPr>
                <a:tableStyleId>{5C22544A-7EE6-4342-B048-85BDC9FD1C3A}</a:tableStyleId>
              </a:tblPr>
              <a:tblGrid>
                <a:gridCol w="1563094">
                  <a:extLst>
                    <a:ext uri="{9D8B030D-6E8A-4147-A177-3AD203B41FA5}">
                      <a16:colId xmlns:a16="http://schemas.microsoft.com/office/drawing/2014/main" xmlns="" val="825049648"/>
                    </a:ext>
                  </a:extLst>
                </a:gridCol>
                <a:gridCol w="1105604">
                  <a:extLst>
                    <a:ext uri="{9D8B030D-6E8A-4147-A177-3AD203B41FA5}">
                      <a16:colId xmlns:a16="http://schemas.microsoft.com/office/drawing/2014/main" xmlns="" val="1945058524"/>
                    </a:ext>
                  </a:extLst>
                </a:gridCol>
                <a:gridCol w="1105604">
                  <a:extLst>
                    <a:ext uri="{9D8B030D-6E8A-4147-A177-3AD203B41FA5}">
                      <a16:colId xmlns:a16="http://schemas.microsoft.com/office/drawing/2014/main" xmlns="" val="3806379702"/>
                    </a:ext>
                  </a:extLst>
                </a:gridCol>
                <a:gridCol w="398812">
                  <a:extLst>
                    <a:ext uri="{9D8B030D-6E8A-4147-A177-3AD203B41FA5}">
                      <a16:colId xmlns:a16="http://schemas.microsoft.com/office/drawing/2014/main" xmlns="" val="4142374734"/>
                    </a:ext>
                  </a:extLst>
                </a:gridCol>
                <a:gridCol w="719500"/>
                <a:gridCol w="339539">
                  <a:extLst>
                    <a:ext uri="{9D8B030D-6E8A-4147-A177-3AD203B41FA5}">
                      <a16:colId xmlns:a16="http://schemas.microsoft.com/office/drawing/2014/main" xmlns="" val="2292591044"/>
                    </a:ext>
                  </a:extLst>
                </a:gridCol>
                <a:gridCol w="766066"/>
                <a:gridCol w="1105604">
                  <a:extLst>
                    <a:ext uri="{9D8B030D-6E8A-4147-A177-3AD203B41FA5}">
                      <a16:colId xmlns:a16="http://schemas.microsoft.com/office/drawing/2014/main" xmlns="" val="2361257024"/>
                    </a:ext>
                  </a:extLst>
                </a:gridCol>
                <a:gridCol w="211281">
                  <a:extLst>
                    <a:ext uri="{9D8B030D-6E8A-4147-A177-3AD203B41FA5}">
                      <a16:colId xmlns:a16="http://schemas.microsoft.com/office/drawing/2014/main" xmlns="" val="2656395254"/>
                    </a:ext>
                  </a:extLst>
                </a:gridCol>
                <a:gridCol w="488998"/>
                <a:gridCol w="659486"/>
                <a:gridCol w="809134">
                  <a:extLst>
                    <a:ext uri="{9D8B030D-6E8A-4147-A177-3AD203B41FA5}">
                      <a16:colId xmlns:a16="http://schemas.microsoft.com/office/drawing/2014/main" xmlns="" val="612222898"/>
                    </a:ext>
                  </a:extLst>
                </a:gridCol>
                <a:gridCol w="550631"/>
              </a:tblGrid>
              <a:tr h="226308">
                <a:tc>
                  <a:txBody>
                    <a:bodyPr/>
                    <a:lstStyle/>
                    <a:p>
                      <a:r>
                        <a:rPr lang="en-US" dirty="0" smtClean="0"/>
                        <a:t>Item</a:t>
                      </a:r>
                      <a:endParaRPr lang="en-US" dirty="0"/>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en-US" dirty="0" smtClean="0"/>
                        <a:t>Removed</a:t>
                      </a:r>
                      <a:endParaRPr lang="en-US" dirty="0"/>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r>
                        <a:rPr lang="en-US" dirty="0" smtClean="0"/>
                        <a:t>Left</a:t>
                      </a:r>
                      <a:endParaRPr lang="en-US" dirty="0"/>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rtl="0" fontAlgn="t"/>
                      <a:endParaRPr lang="en-US" sz="1800" b="0" i="0" u="none" strike="noStrike" dirty="0">
                        <a:solidFill>
                          <a:srgbClr val="3D3D3D"/>
                        </a:solidFill>
                        <a:effectLst/>
                        <a:latin typeface="+mn-lt"/>
                      </a:endParaRPr>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rtl="0" fontAlgn="t"/>
                      <a:r>
                        <a:rPr lang="en-US" sz="1800" b="0" i="0" u="none" strike="noStrike" dirty="0" smtClean="0">
                          <a:solidFill>
                            <a:srgbClr val="3D3D3D"/>
                          </a:solidFill>
                          <a:effectLst/>
                          <a:latin typeface="+mn-lt"/>
                        </a:rPr>
                        <a:t>Comment </a:t>
                      </a:r>
                      <a:endParaRPr lang="en-US" sz="1800" b="0" i="0" u="none" strike="noStrike" dirty="0">
                        <a:solidFill>
                          <a:srgbClr val="3D3D3D"/>
                        </a:solidFill>
                        <a:effectLst/>
                        <a:latin typeface="+mn-lt"/>
                      </a:endParaRPr>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t"/>
                      <a:endParaRPr lang="en-US" sz="1800" b="0" i="0" u="none" strike="noStrike" dirty="0">
                        <a:solidFill>
                          <a:srgbClr val="000000"/>
                        </a:solidFill>
                        <a:effectLst/>
                        <a:latin typeface="+mn-lt"/>
                      </a:endParaRPr>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dirty="0"/>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3">
                  <a:txBody>
                    <a:bodyPr/>
                    <a:lstStyle/>
                    <a:p>
                      <a:pPr algn="l" fontAlgn="t"/>
                      <a:endParaRPr lang="en-US" sz="1800" b="0" i="0" u="none" strike="noStrike" dirty="0">
                        <a:solidFill>
                          <a:srgbClr val="000000"/>
                        </a:solidFill>
                        <a:effectLst/>
                        <a:latin typeface="+mn-lt"/>
                      </a:endParaRPr>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t"/>
                      <a:endParaRPr lang="en-US" sz="1800" b="0" i="0" u="none" strike="noStrike">
                        <a:solidFill>
                          <a:srgbClr val="000000"/>
                        </a:solidFill>
                        <a:effectLst/>
                        <a:latin typeface="+mn-lt"/>
                      </a:endParaRPr>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endParaRPr lang="en-US" dirty="0"/>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t"/>
                      <a:endParaRPr lang="en-US" sz="1800" b="0" i="0" u="none" strike="noStrike">
                        <a:solidFill>
                          <a:srgbClr val="000000"/>
                        </a:solidFill>
                        <a:effectLst/>
                        <a:latin typeface="+mn-lt"/>
                      </a:endParaRPr>
                    </a:p>
                  </a:txBody>
                  <a:tcPr marL="9525" marR="9525"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dirty="0"/>
                    </a:p>
                  </a:txBody>
                  <a:tcPr marL="8166" marR="8166" marT="9525"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xmlns="" val="1013183446"/>
                  </a:ext>
                </a:extLst>
              </a:tr>
              <a:tr h="270160">
                <a:tc>
                  <a:txBody>
                    <a:bodyPr/>
                    <a:lstStyle/>
                    <a:p>
                      <a:pPr algn="l" rtl="0" fontAlgn="ctr"/>
                      <a:r>
                        <a:rPr lang="en-US" sz="1800" u="none" strike="noStrike" dirty="0">
                          <a:effectLst/>
                          <a:latin typeface="+mn-lt"/>
                        </a:rPr>
                        <a:t>Glass</a:t>
                      </a: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rtl="0" fontAlgn="ctr"/>
                      <a:r>
                        <a:rPr lang="en-US" sz="1800" u="none" strike="noStrike">
                          <a:effectLst/>
                          <a:latin typeface="+mn-lt"/>
                        </a:rPr>
                        <a:t>44.52</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rtl="0" fontAlgn="ctr"/>
                      <a:r>
                        <a:rPr lang="en-US" sz="1800" u="none" strike="noStrike" dirty="0">
                          <a:effectLst/>
                          <a:latin typeface="+mn-lt"/>
                        </a:rPr>
                        <a:t>0%</a:t>
                      </a: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rtl="0" fontAlgn="ct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6">
                  <a:txBody>
                    <a:bodyPr/>
                    <a:lstStyle/>
                    <a:p>
                      <a:pPr algn="l" rtl="0" fontAlgn="ctr"/>
                      <a:r>
                        <a:rPr lang="en-US" sz="1800" u="none" strike="noStrike" dirty="0">
                          <a:effectLst/>
                          <a:latin typeface="+mn-lt"/>
                        </a:rPr>
                        <a:t>Cost to ship for PGA $98.02 per ton</a:t>
                      </a: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endParaRPr lang="en-US"/>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b"/>
                      <a:endParaRPr lang="en-US" sz="1800" b="0" i="0" u="none" strike="noStrike">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xmlns="" val="2544763521"/>
                  </a:ext>
                </a:extLst>
              </a:tr>
              <a:tr h="531254">
                <a:tc>
                  <a:txBody>
                    <a:bodyPr/>
                    <a:lstStyle/>
                    <a:p>
                      <a:pPr algn="l" rtl="0" fontAlgn="ctr"/>
                      <a:r>
                        <a:rPr lang="en-US" sz="1800" u="none" strike="noStrike">
                          <a:effectLst/>
                          <a:latin typeface="+mn-lt"/>
                        </a:rPr>
                        <a:t>OCC and Paper</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rtl="0" fontAlgn="ctr"/>
                      <a:r>
                        <a:rPr lang="en-US" sz="1800" u="none" strike="noStrike">
                          <a:effectLst/>
                          <a:latin typeface="+mn-lt"/>
                        </a:rPr>
                        <a:t>37.82</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rtl="0" fontAlgn="ctr"/>
                      <a:r>
                        <a:rPr lang="en-US" sz="1800" u="none" strike="noStrike" dirty="0">
                          <a:effectLst/>
                          <a:latin typeface="+mn-lt"/>
                        </a:rPr>
                        <a:t>94%</a:t>
                      </a: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rtl="0" fontAlgn="ct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8">
                  <a:txBody>
                    <a:bodyPr/>
                    <a:lstStyle/>
                    <a:p>
                      <a:pPr algn="l" rtl="0" fontAlgn="ctr"/>
                      <a:r>
                        <a:rPr lang="en-US" sz="1800" u="none" strike="noStrike" dirty="0">
                          <a:effectLst/>
                          <a:latin typeface="+mn-lt"/>
                        </a:rPr>
                        <a:t>Cost $122.16 per ton to </a:t>
                      </a:r>
                      <a:r>
                        <a:rPr lang="en-US" sz="1800" u="none" strike="noStrike" dirty="0" smtClean="0">
                          <a:effectLst/>
                          <a:latin typeface="+mn-lt"/>
                        </a:rPr>
                        <a:t>ship plus $45 handling fee, </a:t>
                      </a:r>
                      <a:r>
                        <a:rPr lang="en-US" sz="1800" u="none" strike="noStrike" dirty="0">
                          <a:effectLst/>
                          <a:latin typeface="+mn-lt"/>
                        </a:rPr>
                        <a:t>small rebate</a:t>
                      </a: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dirty="0">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xmlns="" val="1255095299"/>
                  </a:ext>
                </a:extLst>
              </a:tr>
              <a:tr h="270160">
                <a:tc>
                  <a:txBody>
                    <a:bodyPr/>
                    <a:lstStyle/>
                    <a:p>
                      <a:pPr algn="l" rtl="0" fontAlgn="ctr"/>
                      <a:r>
                        <a:rPr lang="en-US" sz="1800" u="none" strike="noStrike">
                          <a:effectLst/>
                          <a:latin typeface="+mn-lt"/>
                        </a:rPr>
                        <a:t>Aluminum </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rtl="0" fontAlgn="ctr"/>
                      <a:r>
                        <a:rPr lang="en-US" sz="1800" u="none" strike="noStrike">
                          <a:effectLst/>
                          <a:latin typeface="+mn-lt"/>
                        </a:rPr>
                        <a:t>3.08</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rtl="0" fontAlgn="ctr"/>
                      <a:r>
                        <a:rPr lang="en-US" sz="1800" u="none" strike="noStrike" dirty="0">
                          <a:effectLst/>
                          <a:latin typeface="+mn-lt"/>
                        </a:rPr>
                        <a:t>? %</a:t>
                      </a: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rtl="0" fontAlgn="ct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3">
                  <a:txBody>
                    <a:bodyPr/>
                    <a:lstStyle/>
                    <a:p>
                      <a:pPr algn="l" rtl="0" fontAlgn="ctr"/>
                      <a:r>
                        <a:rPr lang="en-US" sz="1800" u="none" strike="noStrike">
                          <a:effectLst/>
                          <a:latin typeface="+mn-lt"/>
                        </a:rPr>
                        <a:t>Revenue $1,116.71</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4">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xmlns="" val="3544909625"/>
                  </a:ext>
                </a:extLst>
              </a:tr>
              <a:tr h="270160">
                <a:tc>
                  <a:txBody>
                    <a:bodyPr/>
                    <a:lstStyle/>
                    <a:p>
                      <a:pPr algn="l" rtl="0" fontAlgn="ctr"/>
                      <a:r>
                        <a:rPr lang="en-US" sz="1800" u="none" strike="noStrike">
                          <a:effectLst/>
                          <a:latin typeface="+mn-lt"/>
                        </a:rPr>
                        <a:t>Steel can</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rtl="0" fontAlgn="ctr"/>
                      <a:r>
                        <a:rPr lang="en-US" sz="1800" u="none" strike="noStrike">
                          <a:effectLst/>
                          <a:latin typeface="+mn-lt"/>
                        </a:rPr>
                        <a:t>0.80</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rtl="0" fontAlgn="ctr"/>
                      <a:r>
                        <a:rPr lang="en-US" sz="1800" u="none" strike="noStrike" dirty="0">
                          <a:effectLst/>
                          <a:latin typeface="+mn-lt"/>
                        </a:rPr>
                        <a:t>? %</a:t>
                      </a:r>
                      <a:endParaRPr lang="en-US" sz="1800" b="0"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rtl="0" fontAlgn="ct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3">
                  <a:txBody>
                    <a:bodyPr/>
                    <a:lstStyle/>
                    <a:p>
                      <a:pPr algn="l" rtl="0" fontAlgn="ctr"/>
                      <a:r>
                        <a:rPr lang="en-US" sz="1800" u="none" strike="noStrike">
                          <a:effectLst/>
                          <a:latin typeface="+mn-lt"/>
                        </a:rPr>
                        <a:t>Revenue $35.68 </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4">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xmlns="" val="3358228165"/>
                  </a:ext>
                </a:extLst>
              </a:tr>
              <a:tr h="270160">
                <a:tc>
                  <a:txBody>
                    <a:bodyPr/>
                    <a:lstStyle/>
                    <a:p>
                      <a:pPr algn="l" rtl="0" fontAlgn="ctr"/>
                      <a:r>
                        <a:rPr lang="en-US" sz="1800" u="none" strike="noStrike">
                          <a:effectLst/>
                          <a:latin typeface="+mn-lt"/>
                        </a:rPr>
                        <a:t> </a:t>
                      </a:r>
                      <a:endParaRPr lang="en-US" sz="1800" b="0" i="0"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fontAlgn="b"/>
                      <a:endParaRPr lang="en-US" sz="1800" b="0" i="0" u="none" strike="noStrike" dirty="0">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4">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endParaRPr lang="en-US" dirty="0"/>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xmlns="" val="1376989727"/>
                  </a:ext>
                </a:extLst>
              </a:tr>
              <a:tr h="531254">
                <a:tc gridSpan="13">
                  <a:txBody>
                    <a:bodyPr/>
                    <a:lstStyle/>
                    <a:p>
                      <a:pPr algn="l" rtl="0" fontAlgn="ctr"/>
                      <a:r>
                        <a:rPr lang="en-US" sz="1800" u="none" strike="noStrike" dirty="0">
                          <a:effectLst/>
                          <a:latin typeface="+mn-lt"/>
                        </a:rPr>
                        <a:t>Everything that we can remove from the MSW and find a market for or a less expensive way to dispose of helps.</a:t>
                      </a:r>
                      <a:endParaRPr lang="en-US" sz="1800" b="1" i="1"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71067288"/>
                  </a:ext>
                </a:extLst>
              </a:tr>
              <a:tr h="531254">
                <a:tc gridSpan="13">
                  <a:txBody>
                    <a:bodyPr/>
                    <a:lstStyle/>
                    <a:p>
                      <a:pPr algn="l" rtl="0" fontAlgn="ctr"/>
                      <a:r>
                        <a:rPr lang="en-US" sz="1800" u="none" strike="noStrike" dirty="0">
                          <a:effectLst/>
                          <a:latin typeface="+mn-lt"/>
                        </a:rPr>
                        <a:t>The big three are; OCC and paper @ 23.1%, Food waste @ 21.6%, and plastic @ 12.2</a:t>
                      </a:r>
                      <a:r>
                        <a:rPr lang="en-US" sz="1800" u="none" strike="noStrike" dirty="0" smtClean="0">
                          <a:effectLst/>
                          <a:latin typeface="+mn-lt"/>
                        </a:rPr>
                        <a:t>%</a:t>
                      </a:r>
                    </a:p>
                    <a:p>
                      <a:pPr algn="l" rtl="0" fontAlgn="ctr"/>
                      <a:r>
                        <a:rPr lang="en-US" sz="1800" u="none" strike="noStrike" dirty="0" smtClean="0">
                          <a:effectLst/>
                          <a:latin typeface="+mn-lt"/>
                        </a:rPr>
                        <a:t>Totaling </a:t>
                      </a:r>
                      <a:r>
                        <a:rPr lang="en-US" sz="1800" u="none" strike="noStrike" dirty="0">
                          <a:effectLst/>
                          <a:latin typeface="+mn-lt"/>
                        </a:rPr>
                        <a:t>56.9% of the MSW </a:t>
                      </a:r>
                      <a:endParaRPr lang="en-US" sz="1800" b="1" i="1"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70031916"/>
                  </a:ext>
                </a:extLst>
              </a:tr>
              <a:tr h="270160">
                <a:tc>
                  <a:txBody>
                    <a:bodyPr/>
                    <a:lstStyle/>
                    <a:p>
                      <a:pPr algn="l" rtl="0" fontAlgn="ctr"/>
                      <a:endParaRPr lang="en-US" sz="1800" b="1" i="1"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b"/>
                      <a:endParaRPr lang="en-US" sz="1800" b="0" i="0" u="none" strike="noStrike">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endParaRPr lang="en-US"/>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xmlns="" val="3959337052"/>
                  </a:ext>
                </a:extLst>
              </a:tr>
              <a:tr h="270160">
                <a:tc gridSpan="5">
                  <a:txBody>
                    <a:bodyPr/>
                    <a:lstStyle/>
                    <a:p>
                      <a:pPr algn="l" rtl="0" fontAlgn="ctr"/>
                      <a:r>
                        <a:rPr lang="en-US" sz="1800" u="none" strike="noStrike" dirty="0">
                          <a:effectLst/>
                          <a:latin typeface="+mn-lt"/>
                        </a:rPr>
                        <a:t>Pricing is NRRA October 2021 monthly average:</a:t>
                      </a:r>
                      <a:endParaRPr lang="en-US" sz="1800" b="1" i="0"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b"/>
                      <a:endParaRPr lang="en-US" sz="1800" b="0" i="0" u="none" strike="noStrike">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endParaRPr lang="en-US"/>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xmlns="" val="2296816879"/>
                  </a:ext>
                </a:extLst>
              </a:tr>
              <a:tr h="270160">
                <a:tc>
                  <a:txBody>
                    <a:bodyPr/>
                    <a:lstStyle/>
                    <a:p>
                      <a:pPr algn="l" rtl="0" fontAlgn="ctr"/>
                      <a:endParaRPr lang="en-US" sz="1800" b="1" i="1"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b"/>
                      <a:r>
                        <a:rPr lang="en-US" sz="1800" u="none" strike="noStrike">
                          <a:effectLst/>
                          <a:latin typeface="+mn-lt"/>
                        </a:rPr>
                        <a:t>Aluminum</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ctr" fontAlgn="b"/>
                      <a:r>
                        <a:rPr lang="en-US" sz="1800" u="none" strike="noStrike">
                          <a:effectLst/>
                          <a:latin typeface="+mn-lt"/>
                        </a:rPr>
                        <a:t>OCC</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800" u="none" strike="noStrike">
                          <a:effectLst/>
                          <a:latin typeface="+mn-lt"/>
                        </a:rPr>
                        <a:t>Steel Cans</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800" u="none" strike="noStrike">
                          <a:effectLst/>
                          <a:latin typeface="+mn-lt"/>
                        </a:rPr>
                        <a:t>Mixed Paper</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b"/>
                      <a:endParaRPr lang="en-US" sz="1800" b="0" i="0" u="none" strike="noStrike" dirty="0">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fontAlgn="b"/>
                      <a:r>
                        <a:rPr lang="en-US" sz="1800" b="0" i="0" u="none" strike="noStrike" dirty="0">
                          <a:solidFill>
                            <a:srgbClr val="000000"/>
                          </a:solidFill>
                          <a:effectLst/>
                          <a:latin typeface="+mn-lt"/>
                        </a:rPr>
                        <a:t>Glass</a:t>
                      </a: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dirty="0">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xmlns="" val="1230180554"/>
                  </a:ext>
                </a:extLst>
              </a:tr>
              <a:tr h="270160">
                <a:tc>
                  <a:txBody>
                    <a:bodyPr/>
                    <a:lstStyle/>
                    <a:p>
                      <a:pPr algn="l" rtl="0" fontAlgn="ctr"/>
                      <a:endParaRPr lang="en-US" sz="1800" b="1" i="1"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1800" u="none" strike="noStrike">
                          <a:effectLst/>
                          <a:latin typeface="+mn-lt"/>
                        </a:rPr>
                        <a:t>Baled</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b"/>
                      <a:r>
                        <a:rPr lang="en-US" sz="1800" u="none" strike="noStrike">
                          <a:effectLst/>
                          <a:latin typeface="+mn-lt"/>
                        </a:rPr>
                        <a:t>$1,040 </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ctr" fontAlgn="b"/>
                      <a:r>
                        <a:rPr lang="en-US" sz="1800" u="none" strike="noStrike">
                          <a:effectLst/>
                          <a:latin typeface="+mn-lt"/>
                        </a:rPr>
                        <a:t>$173 </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800" u="none" strike="noStrike">
                          <a:effectLst/>
                          <a:latin typeface="+mn-lt"/>
                        </a:rPr>
                        <a:t>$112 </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800" u="none" strike="noStrike">
                          <a:effectLst/>
                          <a:latin typeface="+mn-lt"/>
                        </a:rPr>
                        <a:t>$60 </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b"/>
                      <a:endParaRPr lang="en-US" sz="1800" b="0" i="0" u="none" strike="noStrike" dirty="0">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fontAlgn="b"/>
                      <a:r>
                        <a:rPr lang="en-US" sz="1800" b="0" i="0" u="none" strike="noStrike" dirty="0">
                          <a:solidFill>
                            <a:srgbClr val="000000"/>
                          </a:solidFill>
                          <a:effectLst/>
                          <a:latin typeface="+mn-lt"/>
                        </a:rPr>
                        <a:t>n/a</a:t>
                      </a: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dirty="0">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xmlns="" val="1955986275"/>
                  </a:ext>
                </a:extLst>
              </a:tr>
              <a:tr h="270160">
                <a:tc>
                  <a:txBody>
                    <a:bodyPr/>
                    <a:lstStyle/>
                    <a:p>
                      <a:pPr algn="l" rtl="0" fontAlgn="ctr"/>
                      <a:endParaRPr lang="en-US" sz="1800" b="1" i="1" u="none" strike="noStrike">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1800" u="none" strike="noStrike">
                          <a:effectLst/>
                          <a:latin typeface="+mn-lt"/>
                        </a:rPr>
                        <a:t>Loose</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b"/>
                      <a:r>
                        <a:rPr lang="en-US" sz="1800" u="none" strike="noStrike">
                          <a:effectLst/>
                          <a:latin typeface="+mn-lt"/>
                        </a:rPr>
                        <a:t>$860 </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ctr" fontAlgn="b"/>
                      <a:r>
                        <a:rPr lang="en-US" sz="1800" u="none" strike="noStrike" dirty="0">
                          <a:solidFill>
                            <a:srgbClr val="FF0000"/>
                          </a:solidFill>
                          <a:effectLst/>
                          <a:latin typeface="+mn-lt"/>
                        </a:rPr>
                        <a:t>($122)</a:t>
                      </a:r>
                      <a:endParaRPr lang="en-US" sz="1800" b="0" i="0" u="none" strike="noStrike" dirty="0">
                        <a:solidFill>
                          <a:srgbClr val="FF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800" u="none" strike="noStrike">
                          <a:effectLst/>
                          <a:latin typeface="+mn-lt"/>
                        </a:rPr>
                        <a:t>$62 </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800" u="none" strike="noStrike">
                          <a:effectLst/>
                          <a:latin typeface="+mn-lt"/>
                        </a:rPr>
                        <a:t>$37 </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b"/>
                      <a:endParaRPr lang="en-US" sz="1800" b="0" i="0" u="none" strike="noStrike" dirty="0">
                        <a:solidFill>
                          <a:srgbClr val="FF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fontAlgn="b"/>
                      <a:r>
                        <a:rPr lang="en-US" sz="1800" b="0" i="0" u="none" strike="noStrike" dirty="0">
                          <a:solidFill>
                            <a:srgbClr val="FF0000"/>
                          </a:solidFill>
                          <a:effectLst/>
                          <a:latin typeface="+mn-lt"/>
                        </a:rPr>
                        <a:t>($98)</a:t>
                      </a: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dirty="0">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xmlns="" val="114880420"/>
                  </a:ext>
                </a:extLst>
              </a:tr>
              <a:tr h="270160">
                <a:tc>
                  <a:txBody>
                    <a:bodyPr/>
                    <a:lstStyle/>
                    <a:p>
                      <a:pPr algn="l" rtl="0" fontAlgn="ctr"/>
                      <a:endParaRPr lang="en-US" sz="1800" b="1" i="1" u="none" strike="noStrike" dirty="0">
                        <a:solidFill>
                          <a:srgbClr val="3D3D3D"/>
                        </a:solidFill>
                        <a:effectLst/>
                        <a:latin typeface="+mn-lt"/>
                      </a:endParaRPr>
                    </a:p>
                  </a:txBody>
                  <a:tcPr marL="8166" marR="8166"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1800" u="none" strike="noStrike">
                          <a:effectLst/>
                          <a:latin typeface="+mn-lt"/>
                        </a:rPr>
                        <a:t>In MSW</a:t>
                      </a:r>
                      <a:endParaRPr lang="en-US" sz="1800" b="0" i="0" u="none" strike="noStrike">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b"/>
                      <a:r>
                        <a:rPr lang="en-US" sz="1800" u="none" strike="noStrike">
                          <a:solidFill>
                            <a:srgbClr val="FF0000"/>
                          </a:solidFill>
                          <a:effectLst/>
                          <a:latin typeface="+mn-lt"/>
                        </a:rPr>
                        <a:t>($106)</a:t>
                      </a:r>
                      <a:endParaRPr lang="en-US" sz="1800" b="0" i="0" u="none" strike="noStrike">
                        <a:solidFill>
                          <a:srgbClr val="FF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ctr" fontAlgn="b"/>
                      <a:r>
                        <a:rPr lang="en-US" sz="1800" u="none" strike="noStrike" dirty="0">
                          <a:solidFill>
                            <a:srgbClr val="FF0000"/>
                          </a:solidFill>
                          <a:effectLst/>
                          <a:latin typeface="+mn-lt"/>
                        </a:rPr>
                        <a:t>($106)</a:t>
                      </a:r>
                      <a:endParaRPr lang="en-US" sz="1800" b="0" i="0" u="none" strike="noStrike" dirty="0">
                        <a:solidFill>
                          <a:srgbClr val="FF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800" u="none" strike="noStrike" dirty="0">
                          <a:solidFill>
                            <a:srgbClr val="FF0000"/>
                          </a:solidFill>
                          <a:effectLst/>
                          <a:latin typeface="+mn-lt"/>
                        </a:rPr>
                        <a:t>($106)</a:t>
                      </a:r>
                      <a:endParaRPr lang="en-US" sz="1800" b="0" i="0" u="none" strike="noStrike" dirty="0">
                        <a:solidFill>
                          <a:srgbClr val="FF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ctr" fontAlgn="b"/>
                      <a:r>
                        <a:rPr lang="en-US" sz="1800" u="none" strike="noStrike" dirty="0">
                          <a:solidFill>
                            <a:srgbClr val="FF0000"/>
                          </a:solidFill>
                          <a:effectLst/>
                          <a:latin typeface="+mn-lt"/>
                        </a:rPr>
                        <a:t>($106)</a:t>
                      </a:r>
                      <a:endParaRPr lang="en-US" sz="1800" b="0" i="0" u="none" strike="noStrike" dirty="0">
                        <a:solidFill>
                          <a:srgbClr val="FF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pPr algn="l" fontAlgn="b"/>
                      <a:endParaRPr lang="en-US" sz="1800" b="0" i="0" u="none" strike="noStrike" dirty="0">
                        <a:solidFill>
                          <a:srgbClr val="000000"/>
                        </a:solidFill>
                        <a:effectLst/>
                        <a:latin typeface="+mn-lt"/>
                      </a:endParaRPr>
                    </a:p>
                  </a:txBody>
                  <a:tcPr marL="9525" marR="9525"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gridSpan="2">
                  <a:txBody>
                    <a:bodyPr/>
                    <a:lstStyle/>
                    <a:p>
                      <a:pPr algn="l" fontAlgn="b"/>
                      <a:r>
                        <a:rPr lang="en-US" sz="1800" u="none" strike="noStrike" dirty="0">
                          <a:solidFill>
                            <a:srgbClr val="FF0000"/>
                          </a:solidFill>
                          <a:effectLst/>
                          <a:latin typeface="+mn-lt"/>
                        </a:rPr>
                        <a:t>($106)</a:t>
                      </a:r>
                      <a:endParaRPr lang="en-US" sz="1800" b="0" i="0" u="none" strike="noStrike" dirty="0">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tc gridSpan="2">
                  <a:txBody>
                    <a:bodyPr/>
                    <a:lstStyle/>
                    <a:p>
                      <a:pPr algn="l" fontAlgn="b"/>
                      <a:endParaRPr lang="en-US" sz="1800" b="0" i="0" u="none" strike="noStrike" dirty="0">
                        <a:solidFill>
                          <a:srgbClr val="000000"/>
                        </a:solidFill>
                        <a:effectLst/>
                        <a:latin typeface="+mn-lt"/>
                      </a:endParaRPr>
                    </a:p>
                  </a:txBody>
                  <a:tcPr marL="8166" marR="8166" marT="9525"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hMerge="1">
                  <a:txBody>
                    <a:bodyPr/>
                    <a:lstStyle/>
                    <a:p>
                      <a:endParaRPr lang="en-US"/>
                    </a:p>
                  </a:txBody>
                  <a:tcPr/>
                </a:tc>
                <a:extLst>
                  <a:ext uri="{0D108BD9-81ED-4DB2-BD59-A6C34878D82A}">
                    <a16:rowId xmlns:a16="http://schemas.microsoft.com/office/drawing/2014/main" xmlns="" val="1820008250"/>
                  </a:ext>
                </a:extLst>
              </a:tr>
            </a:tbl>
          </a:graphicData>
        </a:graphic>
      </p:graphicFrame>
    </p:spTree>
    <p:extLst>
      <p:ext uri="{BB962C8B-B14F-4D97-AF65-F5344CB8AC3E}">
        <p14:creationId xmlns:p14="http://schemas.microsoft.com/office/powerpoint/2010/main" val="34442886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51" y="702156"/>
            <a:ext cx="9455598" cy="904166"/>
          </a:xfrm>
        </p:spPr>
        <p:txBody>
          <a:bodyPr>
            <a:normAutofit fontScale="90000"/>
          </a:bodyPr>
          <a:lstStyle/>
          <a:p>
            <a:pPr algn="ctr"/>
            <a:r>
              <a:rPr lang="en-US" dirty="0"/>
              <a:t>Hauling &amp; tipping costs with waste management</a:t>
            </a:r>
            <a:br>
              <a:rPr lang="en-US" dirty="0"/>
            </a:br>
            <a:r>
              <a:rPr lang="en-US" dirty="0"/>
              <a:t>Expires October 31, 2024</a:t>
            </a:r>
          </a:p>
        </p:txBody>
      </p:sp>
      <p:sp>
        <p:nvSpPr>
          <p:cNvPr id="3" name="Content Placeholder 2"/>
          <p:cNvSpPr>
            <a:spLocks noGrp="1"/>
          </p:cNvSpPr>
          <p:nvPr>
            <p:ph idx="1"/>
          </p:nvPr>
        </p:nvSpPr>
        <p:spPr>
          <a:xfrm>
            <a:off x="498251" y="2180497"/>
            <a:ext cx="9659254" cy="3678303"/>
          </a:xfrm>
        </p:spPr>
        <p:txBody>
          <a:bodyPr/>
          <a:lstStyle/>
          <a:p>
            <a:pPr marL="0" indent="0">
              <a:buNone/>
            </a:pPr>
            <a:r>
              <a:rPr lang="en-US" sz="2000" dirty="0"/>
              <a:t>Cost in the first year of the new 3-year contract for hauling and tipping: (4% increase each year)</a:t>
            </a:r>
          </a:p>
          <a:p>
            <a:r>
              <a:rPr lang="en-US" dirty="0"/>
              <a:t>MSW cost $105.85 per ton </a:t>
            </a:r>
          </a:p>
          <a:p>
            <a:r>
              <a:rPr lang="en-US" dirty="0"/>
              <a:t>C&amp;D /Demo cost $140.63 per ton (Users of the C&amp;D / Demo pay a user fee.)</a:t>
            </a:r>
          </a:p>
          <a:p>
            <a:r>
              <a:rPr lang="en-US" dirty="0"/>
              <a:t>Glass	cost $98.02 per ton (This saves $7.83 per ton.)</a:t>
            </a:r>
          </a:p>
          <a:p>
            <a:r>
              <a:rPr lang="en-US" dirty="0"/>
              <a:t>OCC cost $122.16 per ton (Plus </a:t>
            </a:r>
            <a:r>
              <a:rPr lang="en-US" dirty="0" smtClean="0"/>
              <a:t>a $45  </a:t>
            </a:r>
            <a:r>
              <a:rPr lang="en-US" dirty="0"/>
              <a:t>handling fee per load),(There is some rebate back, based on market price.)</a:t>
            </a:r>
          </a:p>
        </p:txBody>
      </p:sp>
    </p:spTree>
    <p:extLst>
      <p:ext uri="{BB962C8B-B14F-4D97-AF65-F5344CB8AC3E}">
        <p14:creationId xmlns:p14="http://schemas.microsoft.com/office/powerpoint/2010/main" val="38792522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858DF7D-C2D0-4B03-A7A0-2F06B789EE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1363"/>
            <a:ext cx="104520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8952EF87-C74F-4D3F-9CAD-EEA1733C9B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94466" y="723899"/>
            <a:ext cx="3174825"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F82440B7-1251-B14B-AFDD-988EFD51C01E}"/>
              </a:ext>
            </a:extLst>
          </p:cNvPr>
          <p:cNvSpPr>
            <a:spLocks noGrp="1"/>
          </p:cNvSpPr>
          <p:nvPr>
            <p:ph type="title"/>
          </p:nvPr>
        </p:nvSpPr>
        <p:spPr>
          <a:xfrm>
            <a:off x="7175226" y="1037968"/>
            <a:ext cx="2618247" cy="4709131"/>
          </a:xfrm>
        </p:spPr>
        <p:txBody>
          <a:bodyPr anchor="ctr">
            <a:normAutofit/>
          </a:bodyPr>
          <a:lstStyle/>
          <a:p>
            <a:pPr algn="ctr"/>
            <a:r>
              <a:rPr lang="en-US" dirty="0">
                <a:solidFill>
                  <a:srgbClr val="FFFEFF"/>
                </a:solidFill>
              </a:rPr>
              <a:t>Tamworth transfer station costs are increasing and the landfill is reaching capacity</a:t>
            </a:r>
          </a:p>
        </p:txBody>
      </p:sp>
      <p:sp>
        <p:nvSpPr>
          <p:cNvPr id="3" name="Content Placeholder 2"/>
          <p:cNvSpPr>
            <a:spLocks noGrp="1"/>
          </p:cNvSpPr>
          <p:nvPr>
            <p:ph idx="1"/>
          </p:nvPr>
        </p:nvSpPr>
        <p:spPr>
          <a:xfrm>
            <a:off x="498252" y="935239"/>
            <a:ext cx="9455597" cy="413473"/>
          </a:xfrm>
        </p:spPr>
        <p:txBody>
          <a:bodyPr/>
          <a:lstStyle/>
          <a:p>
            <a:pPr marL="0" indent="0">
              <a:buNone/>
            </a:pPr>
            <a:r>
              <a:rPr lang="en-US" dirty="0"/>
              <a:t>	4% increase in </a:t>
            </a:r>
            <a:r>
              <a:rPr lang="en-US" dirty="0" smtClean="0"/>
              <a:t>costs per year for the next 3 years</a:t>
            </a:r>
            <a:endParaRPr lang="en-US" dirty="0"/>
          </a:p>
        </p:txBody>
      </p:sp>
      <p:graphicFrame>
        <p:nvGraphicFramePr>
          <p:cNvPr id="8" name="Chart 7"/>
          <p:cNvGraphicFramePr/>
          <p:nvPr>
            <p:extLst>
              <p:ext uri="{D42A27DB-BD31-4B8C-83A1-F6EECF244321}">
                <p14:modId xmlns:p14="http://schemas.microsoft.com/office/powerpoint/2010/main" val="1064564061"/>
              </p:ext>
            </p:extLst>
          </p:nvPr>
        </p:nvGraphicFramePr>
        <p:xfrm>
          <a:off x="325487" y="1270121"/>
          <a:ext cx="6307739" cy="5001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78113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51" y="702157"/>
            <a:ext cx="9455598" cy="739893"/>
          </a:xfrm>
        </p:spPr>
        <p:txBody>
          <a:bodyPr/>
          <a:lstStyle/>
          <a:p>
            <a:pPr algn="ctr"/>
            <a:r>
              <a:rPr lang="en-US" dirty="0"/>
              <a:t>2020 Transfer Station Costs</a:t>
            </a:r>
          </a:p>
        </p:txBody>
      </p:sp>
      <p:sp>
        <p:nvSpPr>
          <p:cNvPr id="3" name="Content Placeholder 2"/>
          <p:cNvSpPr>
            <a:spLocks noGrp="1"/>
          </p:cNvSpPr>
          <p:nvPr>
            <p:ph idx="1"/>
          </p:nvPr>
        </p:nvSpPr>
        <p:spPr/>
        <p:txBody>
          <a:bodyPr/>
          <a:lstStyle/>
          <a:p>
            <a:pPr marL="1671400" lvl="5" indent="0">
              <a:buNone/>
            </a:pPr>
            <a:endParaRPr lang="en-US" sz="1800" b="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7" name="Chart 6"/>
          <p:cNvGraphicFramePr/>
          <p:nvPr>
            <p:extLst>
              <p:ext uri="{D42A27DB-BD31-4B8C-83A1-F6EECF244321}">
                <p14:modId xmlns:p14="http://schemas.microsoft.com/office/powerpoint/2010/main" val="1105053841"/>
              </p:ext>
            </p:extLst>
          </p:nvPr>
        </p:nvGraphicFramePr>
        <p:xfrm>
          <a:off x="558687" y="1461372"/>
          <a:ext cx="9225496" cy="52065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66110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2A28AC4B-805D-4091-A648-61572081C7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14407"/>
            <a:ext cx="10452100" cy="6243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9373A6F-2E1F-4613-8E1D-D68057D29F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9247" y="614407"/>
            <a:ext cx="3178389"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xmlns="" id="{F5873BCC-A2CF-2545-B54D-7176AC41C1E8}"/>
              </a:ext>
            </a:extLst>
          </p:cNvPr>
          <p:cNvSpPr>
            <a:spLocks noGrp="1"/>
          </p:cNvSpPr>
          <p:nvPr>
            <p:ph type="title"/>
          </p:nvPr>
        </p:nvSpPr>
        <p:spPr>
          <a:xfrm>
            <a:off x="506851" y="631821"/>
            <a:ext cx="2923179" cy="2231248"/>
          </a:xfrm>
        </p:spPr>
        <p:txBody>
          <a:bodyPr>
            <a:normAutofit fontScale="90000"/>
          </a:bodyPr>
          <a:lstStyle/>
          <a:p>
            <a:pPr algn="ctr">
              <a:lnSpc>
                <a:spcPct val="90000"/>
              </a:lnSpc>
            </a:pPr>
            <a:r>
              <a:rPr lang="en-US" sz="2200" dirty="0"/>
              <a:t>Tamworth Could save money through an investment in increased marketing of recycled products</a:t>
            </a:r>
          </a:p>
        </p:txBody>
      </p:sp>
      <p:sp>
        <p:nvSpPr>
          <p:cNvPr id="23" name="Rectangle 22">
            <a:extLst>
              <a:ext uri="{FF2B5EF4-FFF2-40B4-BE49-F238E27FC236}">
                <a16:creationId xmlns:a16="http://schemas.microsoft.com/office/drawing/2014/main" xmlns="" id="{A6D733BE-061E-4600-B6A3-62A68EF2C6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6486" y="457200"/>
            <a:ext cx="3174825"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Content Placeholder 15">
            <a:extLst>
              <a:ext uri="{FF2B5EF4-FFF2-40B4-BE49-F238E27FC236}">
                <a16:creationId xmlns:a16="http://schemas.microsoft.com/office/drawing/2014/main" xmlns="" id="{5164FE6B-AE99-4982-93FC-1B974E42028A}"/>
              </a:ext>
            </a:extLst>
          </p:cNvPr>
          <p:cNvSpPr>
            <a:spLocks noGrp="1"/>
          </p:cNvSpPr>
          <p:nvPr>
            <p:ph idx="1"/>
          </p:nvPr>
        </p:nvSpPr>
        <p:spPr>
          <a:xfrm>
            <a:off x="515451" y="3086101"/>
            <a:ext cx="2923178" cy="2914649"/>
          </a:xfrm>
        </p:spPr>
        <p:txBody>
          <a:bodyPr>
            <a:normAutofit fontScale="92500" lnSpcReduction="10000"/>
          </a:bodyPr>
          <a:lstStyle/>
          <a:p>
            <a:r>
              <a:rPr lang="en-US" dirty="0">
                <a:solidFill>
                  <a:schemeClr val="bg1"/>
                </a:solidFill>
              </a:rPr>
              <a:t>Nationally, communities recycle about 35% of their trash on average in all systems.</a:t>
            </a:r>
          </a:p>
          <a:p>
            <a:r>
              <a:rPr lang="en-US" dirty="0">
                <a:solidFill>
                  <a:schemeClr val="bg1"/>
                </a:solidFill>
              </a:rPr>
              <a:t>If Tamworth increased recycling to 35% and added bailing and storage capacity, we could save $59,165 per year</a:t>
            </a:r>
          </a:p>
          <a:p>
            <a:r>
              <a:rPr lang="en-US" dirty="0">
                <a:solidFill>
                  <a:schemeClr val="bg1"/>
                </a:solidFill>
              </a:rPr>
              <a:t>That is $591,650 over 10 years</a:t>
            </a:r>
          </a:p>
        </p:txBody>
      </p:sp>
      <p:graphicFrame>
        <p:nvGraphicFramePr>
          <p:cNvPr id="14" name="Content Placeholder 10">
            <a:extLst>
              <a:ext uri="{FF2B5EF4-FFF2-40B4-BE49-F238E27FC236}">
                <a16:creationId xmlns:a16="http://schemas.microsoft.com/office/drawing/2014/main" xmlns="" id="{0E76CB8C-814B-5843-8BEF-25228F1E4D41}"/>
              </a:ext>
            </a:extLst>
          </p:cNvPr>
          <p:cNvGraphicFramePr>
            <a:graphicFrameLocks/>
          </p:cNvGraphicFramePr>
          <p:nvPr>
            <p:extLst>
              <p:ext uri="{D42A27DB-BD31-4B8C-83A1-F6EECF244321}">
                <p14:modId xmlns:p14="http://schemas.microsoft.com/office/powerpoint/2010/main" val="1244242537"/>
              </p:ext>
            </p:extLst>
          </p:nvPr>
        </p:nvGraphicFramePr>
        <p:xfrm>
          <a:off x="3535909" y="1259185"/>
          <a:ext cx="6663244" cy="4339630"/>
        </p:xfrm>
        <a:graphic>
          <a:graphicData uri="http://schemas.openxmlformats.org/drawingml/2006/table">
            <a:tbl>
              <a:tblPr firstRow="1" bandRow="1">
                <a:tableStyleId>{5C22544A-7EE6-4342-B048-85BDC9FD1C3A}</a:tableStyleId>
              </a:tblPr>
              <a:tblGrid>
                <a:gridCol w="1955029">
                  <a:extLst>
                    <a:ext uri="{9D8B030D-6E8A-4147-A177-3AD203B41FA5}">
                      <a16:colId xmlns:a16="http://schemas.microsoft.com/office/drawing/2014/main" xmlns="" val="3235643661"/>
                    </a:ext>
                  </a:extLst>
                </a:gridCol>
                <a:gridCol w="1313200">
                  <a:extLst>
                    <a:ext uri="{9D8B030D-6E8A-4147-A177-3AD203B41FA5}">
                      <a16:colId xmlns:a16="http://schemas.microsoft.com/office/drawing/2014/main" xmlns="" val="2934516770"/>
                    </a:ext>
                  </a:extLst>
                </a:gridCol>
                <a:gridCol w="1238812">
                  <a:extLst>
                    <a:ext uri="{9D8B030D-6E8A-4147-A177-3AD203B41FA5}">
                      <a16:colId xmlns:a16="http://schemas.microsoft.com/office/drawing/2014/main" xmlns="" val="3752128706"/>
                    </a:ext>
                  </a:extLst>
                </a:gridCol>
                <a:gridCol w="1132802">
                  <a:extLst>
                    <a:ext uri="{9D8B030D-6E8A-4147-A177-3AD203B41FA5}">
                      <a16:colId xmlns:a16="http://schemas.microsoft.com/office/drawing/2014/main" xmlns="" val="3505517629"/>
                    </a:ext>
                  </a:extLst>
                </a:gridCol>
                <a:gridCol w="1023401">
                  <a:extLst>
                    <a:ext uri="{9D8B030D-6E8A-4147-A177-3AD203B41FA5}">
                      <a16:colId xmlns:a16="http://schemas.microsoft.com/office/drawing/2014/main" xmlns="" val="3419867029"/>
                    </a:ext>
                  </a:extLst>
                </a:gridCol>
              </a:tblGrid>
              <a:tr h="664026">
                <a:tc>
                  <a:txBody>
                    <a:bodyPr/>
                    <a:lstStyle/>
                    <a:p>
                      <a:pPr algn="l" fontAlgn="b"/>
                      <a:r>
                        <a:rPr lang="en-US" sz="2100" u="none" strike="noStrike" dirty="0">
                          <a:effectLst/>
                        </a:rPr>
                        <a:t>2020 Data</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US" sz="1800" u="none" strike="noStrike" dirty="0">
                          <a:effectLst/>
                        </a:rPr>
                        <a:t>Tamworth</a:t>
                      </a:r>
                      <a:r>
                        <a:rPr lang="en-US" sz="2100" u="none" strike="noStrike" dirty="0">
                          <a:effectLst/>
                        </a:rPr>
                        <a:t> </a:t>
                      </a:r>
                      <a:r>
                        <a:rPr lang="en-US" sz="2100" u="none" strike="noStrike" dirty="0" smtClean="0">
                          <a:effectLst/>
                        </a:rPr>
                        <a:t>in</a:t>
                      </a:r>
                      <a:r>
                        <a:rPr lang="en-US" sz="2100" u="none" strike="noStrike" baseline="0" dirty="0" smtClean="0">
                          <a:effectLst/>
                        </a:rPr>
                        <a:t> 2020</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fontAlgn="b"/>
                      <a:r>
                        <a:rPr lang="en-US" sz="1800" b="1" i="0" u="none" strike="noStrike" dirty="0" smtClean="0">
                          <a:solidFill>
                            <a:schemeClr val="lt1"/>
                          </a:solidFill>
                          <a:effectLst/>
                          <a:latin typeface="+mn-lt"/>
                        </a:rPr>
                        <a:t>Tamworth</a:t>
                      </a:r>
                      <a:r>
                        <a:rPr lang="en-US" sz="2100" b="1" i="0" u="none" strike="noStrike" dirty="0" smtClean="0">
                          <a:solidFill>
                            <a:schemeClr val="lt1"/>
                          </a:solidFill>
                          <a:effectLst/>
                          <a:latin typeface="+mn-lt"/>
                        </a:rPr>
                        <a:t> @</a:t>
                      </a:r>
                      <a:r>
                        <a:rPr lang="en-US" sz="2100" b="1" i="0" u="none" strike="noStrike" baseline="0" dirty="0" smtClean="0">
                          <a:solidFill>
                            <a:schemeClr val="lt1"/>
                          </a:solidFill>
                          <a:effectLst/>
                          <a:latin typeface="+mn-lt"/>
                        </a:rPr>
                        <a:t> 35%</a:t>
                      </a:r>
                      <a:endParaRPr lang="en-US" sz="2100" b="0" i="0" u="none" strike="noStrike" dirty="0">
                        <a:solidFill>
                          <a:srgbClr val="000000"/>
                        </a:solidFill>
                        <a:effectLst/>
                        <a:latin typeface="Calibri" panose="020F0502020204030204" pitchFamily="34" charset="0"/>
                      </a:endParaRPr>
                    </a:p>
                  </a:txBody>
                  <a:tcPr marL="13973" marR="13973" marT="16299" marB="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fontAlgn="b"/>
                      <a:r>
                        <a:rPr lang="en-US" sz="1800" b="1" i="0" u="none" strike="noStrike" baseline="0" dirty="0" smtClean="0">
                          <a:solidFill>
                            <a:schemeClr val="lt1"/>
                          </a:solidFill>
                          <a:effectLst/>
                          <a:latin typeface="+mn-lt"/>
                        </a:rPr>
                        <a:t>Walpole</a:t>
                      </a:r>
                    </a:p>
                    <a:p>
                      <a:pPr algn="ctr" fontAlgn="b"/>
                      <a:r>
                        <a:rPr lang="en-US" sz="1800" b="1" i="0" u="none" strike="noStrike" baseline="0" dirty="0" smtClean="0">
                          <a:solidFill>
                            <a:schemeClr val="lt1"/>
                          </a:solidFill>
                          <a:effectLst/>
                          <a:latin typeface="+mn-lt"/>
                        </a:rPr>
                        <a:t>In 2020</a:t>
                      </a:r>
                      <a:r>
                        <a:rPr lang="en-US" sz="2100" b="1" i="0" u="none" strike="noStrike" baseline="0" dirty="0" smtClean="0">
                          <a:solidFill>
                            <a:schemeClr val="lt1"/>
                          </a:solidFill>
                          <a:effectLst/>
                          <a:latin typeface="+mn-lt"/>
                        </a:rPr>
                        <a:t> </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B w="38100" cmpd="sng">
                      <a:noFill/>
                    </a:lnB>
                  </a:tcPr>
                </a:tc>
                <a:tc>
                  <a:txBody>
                    <a:bodyPr/>
                    <a:lstStyle/>
                    <a:p>
                      <a:pPr algn="ctr" fontAlgn="b"/>
                      <a:r>
                        <a:rPr lang="en-US" sz="1800" u="none" strike="noStrike" dirty="0" smtClean="0">
                          <a:effectLst/>
                        </a:rPr>
                        <a:t>Ossipee</a:t>
                      </a:r>
                    </a:p>
                    <a:p>
                      <a:pPr algn="ctr" fontAlgn="b"/>
                      <a:r>
                        <a:rPr lang="en-US" sz="1800" u="none" strike="noStrike" dirty="0" smtClean="0">
                          <a:effectLst/>
                        </a:rPr>
                        <a:t>In 2020</a:t>
                      </a:r>
                      <a:r>
                        <a:rPr lang="en-US" sz="2100" u="none" strike="noStrike" dirty="0" smtClean="0">
                          <a:effectLst/>
                        </a:rPr>
                        <a:t> </a:t>
                      </a:r>
                      <a:endParaRPr lang="en-US" sz="2100" b="0" i="0" u="none" strike="noStrike" dirty="0">
                        <a:solidFill>
                          <a:srgbClr val="000000"/>
                        </a:solidFill>
                        <a:effectLst/>
                        <a:latin typeface="Calibri" panose="020F0502020204030204" pitchFamily="34" charset="0"/>
                      </a:endParaRPr>
                    </a:p>
                  </a:txBody>
                  <a:tcPr marL="13973" marR="13973" marT="16299" marB="0">
                    <a:lnB w="38100" cmpd="sng">
                      <a:noFill/>
                    </a:lnB>
                  </a:tcPr>
                </a:tc>
                <a:extLst>
                  <a:ext uri="{0D108BD9-81ED-4DB2-BD59-A6C34878D82A}">
                    <a16:rowId xmlns:a16="http://schemas.microsoft.com/office/drawing/2014/main" xmlns="" val="252697200"/>
                  </a:ext>
                </a:extLst>
              </a:tr>
              <a:tr h="396399">
                <a:tc>
                  <a:txBody>
                    <a:bodyPr/>
                    <a:lstStyle/>
                    <a:p>
                      <a:pPr algn="l" fontAlgn="b"/>
                      <a:r>
                        <a:rPr lang="en-US" sz="2100" u="none" strike="noStrike" dirty="0">
                          <a:effectLst/>
                        </a:rPr>
                        <a:t>Population</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b"/>
                      <a:r>
                        <a:rPr lang="en-US" sz="2100" u="none" strike="noStrike" dirty="0">
                          <a:effectLst/>
                        </a:rPr>
                        <a:t>2,812</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chemeClr val="dk1"/>
                          </a:solidFill>
                          <a:effectLst/>
                          <a:latin typeface="+mn-lt"/>
                        </a:rPr>
                        <a:t>2,812</a:t>
                      </a:r>
                      <a:endParaRPr lang="en-US" sz="2100" b="0" i="0" u="none" strike="noStrike" dirty="0">
                        <a:solidFill>
                          <a:srgbClr val="000000"/>
                        </a:solidFill>
                        <a:effectLst/>
                        <a:latin typeface="Calibri" panose="020F0502020204030204" pitchFamily="34" charset="0"/>
                      </a:endParaRPr>
                    </a:p>
                  </a:txBody>
                  <a:tcPr marL="13973" marR="13973" marT="16299" marB="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chemeClr val="dk1"/>
                          </a:solidFill>
                          <a:effectLst/>
                          <a:latin typeface="+mn-lt"/>
                        </a:rPr>
                        <a:t>3633</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r" fontAlgn="b"/>
                      <a:r>
                        <a:rPr lang="en-US" sz="2100" u="none" strike="noStrike" dirty="0">
                          <a:effectLst/>
                        </a:rPr>
                        <a:t>4,384</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26185019"/>
                  </a:ext>
                </a:extLst>
              </a:tr>
              <a:tr h="664026">
                <a:tc>
                  <a:txBody>
                    <a:bodyPr/>
                    <a:lstStyle/>
                    <a:p>
                      <a:pPr algn="l" fontAlgn="b"/>
                      <a:r>
                        <a:rPr lang="en-US" sz="2100" u="none" strike="noStrike" dirty="0">
                          <a:effectLst/>
                        </a:rPr>
                        <a:t>Total Tons of Household Trash</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1060</a:t>
                      </a:r>
                    </a:p>
                  </a:txBody>
                  <a:tcPr marL="13973" marR="13973" marT="16299"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1060</a:t>
                      </a:r>
                    </a:p>
                  </a:txBody>
                  <a:tcPr marL="13973" marR="13973" marT="16299"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939</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1,517</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229764842"/>
                  </a:ext>
                </a:extLst>
              </a:tr>
              <a:tr h="396399">
                <a:tc>
                  <a:txBody>
                    <a:bodyPr/>
                    <a:lstStyle/>
                    <a:p>
                      <a:pPr algn="l" fontAlgn="b"/>
                      <a:r>
                        <a:rPr lang="en-US" sz="2100" u="none" strike="noStrike" dirty="0">
                          <a:effectLst/>
                        </a:rPr>
                        <a:t>Tons Recycled</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87</a:t>
                      </a:r>
                    </a:p>
                  </a:txBody>
                  <a:tcPr marL="13973" marR="13973" marT="16299"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371</a:t>
                      </a:r>
                    </a:p>
                  </a:txBody>
                  <a:tcPr marL="13973" marR="13973" marT="16299"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220</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129</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36527810"/>
                  </a:ext>
                </a:extLst>
              </a:tr>
              <a:tr h="396399">
                <a:tc>
                  <a:txBody>
                    <a:bodyPr/>
                    <a:lstStyle/>
                    <a:p>
                      <a:pPr algn="l" fontAlgn="b"/>
                      <a:r>
                        <a:rPr lang="en-US" sz="2100" u="none" strike="noStrike" dirty="0">
                          <a:effectLst/>
                        </a:rPr>
                        <a:t>% Recycled</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8%</a:t>
                      </a:r>
                    </a:p>
                  </a:txBody>
                  <a:tcPr marL="13973" marR="13973" marT="16299"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35%</a:t>
                      </a:r>
                    </a:p>
                  </a:txBody>
                  <a:tcPr marL="13973" marR="13973" marT="16299"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23%</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8%</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913962523"/>
                  </a:ext>
                </a:extLst>
              </a:tr>
              <a:tr h="712991">
                <a:tc>
                  <a:txBody>
                    <a:bodyPr/>
                    <a:lstStyle/>
                    <a:p>
                      <a:pPr algn="l" fontAlgn="b"/>
                      <a:r>
                        <a:rPr lang="en-US" sz="2100" u="none" strike="noStrike" dirty="0">
                          <a:effectLst/>
                        </a:rPr>
                        <a:t>Avoided Landfill Costs</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$9,209</a:t>
                      </a:r>
                    </a:p>
                  </a:txBody>
                  <a:tcPr marL="13973" marR="13973" marT="16299"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$39,165</a:t>
                      </a:r>
                    </a:p>
                  </a:txBody>
                  <a:tcPr marL="13973" marR="13973" marT="16299"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$28,750</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$13,895</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93236659"/>
                  </a:ext>
                </a:extLst>
              </a:tr>
              <a:tr h="712991">
                <a:tc>
                  <a:txBody>
                    <a:bodyPr/>
                    <a:lstStyle/>
                    <a:p>
                      <a:pPr algn="l" fontAlgn="b"/>
                      <a:r>
                        <a:rPr lang="en-US" sz="2100" u="none" strike="noStrike" dirty="0">
                          <a:effectLst/>
                        </a:rPr>
                        <a:t>Recycling Revenue</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$1,152</a:t>
                      </a:r>
                    </a:p>
                  </a:txBody>
                  <a:tcPr marL="13973" marR="13973" marT="16299"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$20,000</a:t>
                      </a:r>
                    </a:p>
                  </a:txBody>
                  <a:tcPr marL="13973" marR="13973" marT="16299"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$43,500</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$17,967</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25914396"/>
                  </a:ext>
                </a:extLst>
              </a:tr>
              <a:tr h="396399">
                <a:tc>
                  <a:txBody>
                    <a:bodyPr/>
                    <a:lstStyle/>
                    <a:p>
                      <a:pPr algn="l" fontAlgn="b"/>
                      <a:r>
                        <a:rPr lang="en-US" sz="2100" u="none" strike="noStrike" dirty="0">
                          <a:effectLst/>
                        </a:rPr>
                        <a:t>Net Savings</a:t>
                      </a:r>
                      <a:endParaRPr lang="en-US" sz="2100" b="0" i="0" u="none" strike="noStrike" dirty="0">
                        <a:solidFill>
                          <a:srgbClr val="000000"/>
                        </a:solidFill>
                        <a:effectLst/>
                        <a:latin typeface="Calibri" panose="020F0502020204030204" pitchFamily="34" charset="0"/>
                      </a:endParaRP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$10,361</a:t>
                      </a:r>
                    </a:p>
                  </a:txBody>
                  <a:tcPr marL="13973" marR="13973" marT="16299"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$59,165</a:t>
                      </a:r>
                    </a:p>
                  </a:txBody>
                  <a:tcPr marL="13973" marR="13973" marT="16299"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$72,250</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100" b="0" i="0" u="none" strike="noStrike" dirty="0">
                          <a:solidFill>
                            <a:srgbClr val="000000"/>
                          </a:solidFill>
                          <a:effectLst/>
                          <a:latin typeface="Calibri" panose="020F0502020204030204" pitchFamily="34" charset="0"/>
                        </a:rPr>
                        <a:t>$31,862</a:t>
                      </a:r>
                    </a:p>
                  </a:txBody>
                  <a:tcPr marL="13973" marR="13973" marT="16299"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11322839"/>
                  </a:ext>
                </a:extLst>
              </a:tr>
            </a:tbl>
          </a:graphicData>
        </a:graphic>
      </p:graphicFrame>
    </p:spTree>
    <p:extLst>
      <p:ext uri="{BB962C8B-B14F-4D97-AF65-F5344CB8AC3E}">
        <p14:creationId xmlns:p14="http://schemas.microsoft.com/office/powerpoint/2010/main" val="3452154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7387</TotalTime>
  <Words>1329</Words>
  <Application>Microsoft Macintosh PowerPoint</Application>
  <PresentationFormat>Custom</PresentationFormat>
  <Paragraphs>309</Paragraphs>
  <Slides>20</Slides>
  <Notes>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Dividend</vt:lpstr>
      <vt:lpstr>Transfer station improvement committee  (TSIC)</vt:lpstr>
      <vt:lpstr>Contents</vt:lpstr>
      <vt:lpstr>Break down of Tamworth’s  Municipal waste at the transfer station</vt:lpstr>
      <vt:lpstr>Where did OUR TRASH go in 2020?</vt:lpstr>
      <vt:lpstr>What we remove from the MSW</vt:lpstr>
      <vt:lpstr>Hauling &amp; tipping costs with waste management Expires October 31, 2024</vt:lpstr>
      <vt:lpstr>Tamworth transfer station costs are increasing and the landfill is reaching capacity</vt:lpstr>
      <vt:lpstr>2020 Transfer Station Costs</vt:lpstr>
      <vt:lpstr>Tamworth Could save money through an investment in increased marketing of recycled products</vt:lpstr>
      <vt:lpstr>Alternatives:  * No change * Zero recycling * Regionalization * Single Stream Recycling * Full Recycling * (All options include adding water and septic in 2022)</vt:lpstr>
      <vt:lpstr>No change from today</vt:lpstr>
      <vt:lpstr>Zero recycling  No Brush</vt:lpstr>
      <vt:lpstr>regional cooperation</vt:lpstr>
      <vt:lpstr>Single stream recycling</vt:lpstr>
      <vt:lpstr>Increased recycling capacity</vt:lpstr>
      <vt:lpstr>Comparison of options</vt:lpstr>
      <vt:lpstr>Increase recycling  &amp; market baled Recycled products</vt:lpstr>
      <vt:lpstr>USDA GRANT</vt:lpstr>
      <vt:lpstr>Proposed next steps</vt:lpstr>
      <vt:lpstr>Requests of Select Board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Watson Gabrielle</dc:creator>
  <cp:lastModifiedBy>William Farnum</cp:lastModifiedBy>
  <cp:revision>145</cp:revision>
  <cp:lastPrinted>2021-12-01T19:43:56Z</cp:lastPrinted>
  <dcterms:created xsi:type="dcterms:W3CDTF">2021-11-14T20:16:48Z</dcterms:created>
  <dcterms:modified xsi:type="dcterms:W3CDTF">2021-12-04T18:15:34Z</dcterms:modified>
</cp:coreProperties>
</file>